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787" r:id="rId4"/>
    <p:sldId id="799" r:id="rId5"/>
    <p:sldId id="800" r:id="rId6"/>
    <p:sldId id="826" r:id="rId7"/>
    <p:sldId id="827" r:id="rId8"/>
    <p:sldId id="828" r:id="rId9"/>
    <p:sldId id="829" r:id="rId10"/>
    <p:sldId id="830" r:id="rId11"/>
    <p:sldId id="831" r:id="rId12"/>
    <p:sldId id="832" r:id="rId13"/>
    <p:sldId id="602"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799"/>
            <p14:sldId id="800"/>
            <p14:sldId id="826"/>
            <p14:sldId id="827"/>
            <p14:sldId id="828"/>
            <p14:sldId id="829"/>
            <p14:sldId id="830"/>
            <p14:sldId id="831"/>
            <p14:sldId id="832"/>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9" autoAdjust="0"/>
    <p:restoredTop sz="96447" autoAdjust="0"/>
  </p:normalViewPr>
  <p:slideViewPr>
    <p:cSldViewPr snapToGrid="0">
      <p:cViewPr varScale="1">
        <p:scale>
          <a:sx n="85" d="100"/>
          <a:sy n="85" d="100"/>
        </p:scale>
        <p:origin x="600"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0.wmf"/><Relationship Id="rId5" Type="http://schemas.openxmlformats.org/officeDocument/2006/relationships/image" Target="../media/image23.wmf"/><Relationship Id="rId4"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2020-11-25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Normal operators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Normal operators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Normal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Normal operators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Normal operators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10.m4a"/><Relationship Id="rId7" Type="http://schemas.openxmlformats.org/officeDocument/2006/relationships/image" Target="../media/image26.wmf"/><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1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0.m4a"/><Relationship Id="rId9" Type="http://schemas.openxmlformats.org/officeDocument/2006/relationships/image" Target="../media/image27.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1.wmf"/><Relationship Id="rId18" Type="http://schemas.openxmlformats.org/officeDocument/2006/relationships/oleObject" Target="../embeddings/oleObject27.bin"/><Relationship Id="rId3" Type="http://schemas.microsoft.com/office/2007/relationships/media" Target="../media/media11.m4a"/><Relationship Id="rId21" Type="http://schemas.openxmlformats.org/officeDocument/2006/relationships/image" Target="../media/image8.png"/><Relationship Id="rId7" Type="http://schemas.openxmlformats.org/officeDocument/2006/relationships/image" Target="../media/image28.wmf"/><Relationship Id="rId12" Type="http://schemas.openxmlformats.org/officeDocument/2006/relationships/oleObject" Target="../embeddings/oleObject24.bin"/><Relationship Id="rId17" Type="http://schemas.openxmlformats.org/officeDocument/2006/relationships/image" Target="../media/image33.wmf"/><Relationship Id="rId2" Type="http://schemas.openxmlformats.org/officeDocument/2006/relationships/tags" Target="../tags/tag9.xml"/><Relationship Id="rId16" Type="http://schemas.openxmlformats.org/officeDocument/2006/relationships/oleObject" Target="../embeddings/oleObject26.bin"/><Relationship Id="rId20" Type="http://schemas.openxmlformats.org/officeDocument/2006/relationships/oleObject" Target="../embeddings/oleObject28.bin"/><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32.wmf"/><Relationship Id="rId10" Type="http://schemas.openxmlformats.org/officeDocument/2006/relationships/oleObject" Target="../embeddings/oleObject23.bin"/><Relationship Id="rId19" Type="http://schemas.openxmlformats.org/officeDocument/2006/relationships/image" Target="../media/image34.wmf"/><Relationship Id="rId4" Type="http://schemas.openxmlformats.org/officeDocument/2006/relationships/audio" Target="../media/media11.m4a"/><Relationship Id="rId9" Type="http://schemas.openxmlformats.org/officeDocument/2006/relationships/image" Target="../media/image29.wmf"/><Relationship Id="rId14" Type="http://schemas.openxmlformats.org/officeDocument/2006/relationships/oleObject" Target="../embeddings/oleObject25.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38.wmf"/><Relationship Id="rId18" Type="http://schemas.openxmlformats.org/officeDocument/2006/relationships/oleObject" Target="../embeddings/oleObject35.bin"/><Relationship Id="rId3" Type="http://schemas.microsoft.com/office/2007/relationships/media" Target="../media/media12.m4a"/><Relationship Id="rId21" Type="http://schemas.openxmlformats.org/officeDocument/2006/relationships/image" Target="../media/image34.wmf"/><Relationship Id="rId7" Type="http://schemas.openxmlformats.org/officeDocument/2006/relationships/image" Target="../media/image35.wmf"/><Relationship Id="rId12" Type="http://schemas.openxmlformats.org/officeDocument/2006/relationships/oleObject" Target="../embeddings/oleObject32.bin"/><Relationship Id="rId17" Type="http://schemas.openxmlformats.org/officeDocument/2006/relationships/image" Target="../media/image40.wmf"/><Relationship Id="rId2" Type="http://schemas.openxmlformats.org/officeDocument/2006/relationships/tags" Target="../tags/tag10.xml"/><Relationship Id="rId16" Type="http://schemas.openxmlformats.org/officeDocument/2006/relationships/oleObject" Target="../embeddings/oleObject34.bin"/><Relationship Id="rId20" Type="http://schemas.openxmlformats.org/officeDocument/2006/relationships/oleObject" Target="../embeddings/oleObject36.bin"/><Relationship Id="rId1" Type="http://schemas.openxmlformats.org/officeDocument/2006/relationships/vmlDrawing" Target="../drawings/vmlDrawing9.vml"/><Relationship Id="rId6" Type="http://schemas.openxmlformats.org/officeDocument/2006/relationships/oleObject" Target="../embeddings/oleObject29.bin"/><Relationship Id="rId11" Type="http://schemas.openxmlformats.org/officeDocument/2006/relationships/image" Target="../media/image37.wmf"/><Relationship Id="rId5" Type="http://schemas.openxmlformats.org/officeDocument/2006/relationships/slideLayout" Target="../slideLayouts/slideLayout2.xml"/><Relationship Id="rId15" Type="http://schemas.openxmlformats.org/officeDocument/2006/relationships/image" Target="../media/image39.wmf"/><Relationship Id="rId10" Type="http://schemas.openxmlformats.org/officeDocument/2006/relationships/oleObject" Target="../embeddings/oleObject31.bin"/><Relationship Id="rId19" Type="http://schemas.openxmlformats.org/officeDocument/2006/relationships/image" Target="../media/image41.wmf"/><Relationship Id="rId4" Type="http://schemas.openxmlformats.org/officeDocument/2006/relationships/audio" Target="../media/media12.m4a"/><Relationship Id="rId9" Type="http://schemas.openxmlformats.org/officeDocument/2006/relationships/image" Target="../media/image36.wmf"/><Relationship Id="rId14" Type="http://schemas.openxmlformats.org/officeDocument/2006/relationships/oleObject" Target="../embeddings/oleObject33.bin"/><Relationship Id="rId22"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4.m4a"/><Relationship Id="rId7" Type="http://schemas.openxmlformats.org/officeDocument/2006/relationships/image" Target="../media/image10.wmf"/><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4.m4a"/><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6.m4a"/><Relationship Id="rId7" Type="http://schemas.openxmlformats.org/officeDocument/2006/relationships/image" Target="../media/image13.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4.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8.wmf"/><Relationship Id="rId3" Type="http://schemas.microsoft.com/office/2007/relationships/media" Target="../media/media7.m4a"/><Relationship Id="rId7" Type="http://schemas.openxmlformats.org/officeDocument/2006/relationships/image" Target="../media/image15.wmf"/><Relationship Id="rId12" Type="http://schemas.openxmlformats.org/officeDocument/2006/relationships/oleObject" Target="../embeddings/oleObject10.bin"/><Relationship Id="rId2" Type="http://schemas.openxmlformats.org/officeDocument/2006/relationships/tags" Target="../tags/tag5.xml"/><Relationship Id="rId16" Type="http://schemas.openxmlformats.org/officeDocument/2006/relationships/image" Target="../media/image8.png"/><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5" Type="http://schemas.openxmlformats.org/officeDocument/2006/relationships/image" Target="../media/image19.wmf"/><Relationship Id="rId10" Type="http://schemas.openxmlformats.org/officeDocument/2006/relationships/oleObject" Target="../embeddings/oleObject9.bin"/><Relationship Id="rId4" Type="http://schemas.openxmlformats.org/officeDocument/2006/relationships/audio" Target="../media/media7.m4a"/><Relationship Id="rId9" Type="http://schemas.openxmlformats.org/officeDocument/2006/relationships/image" Target="../media/image16.wmf"/><Relationship Id="rId1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2.wmf"/><Relationship Id="rId3" Type="http://schemas.microsoft.com/office/2007/relationships/media" Target="../media/media8.m4a"/><Relationship Id="rId7" Type="http://schemas.openxmlformats.org/officeDocument/2006/relationships/image" Target="../media/image10.wmf"/><Relationship Id="rId12" Type="http://schemas.openxmlformats.org/officeDocument/2006/relationships/oleObject" Target="../embeddings/oleObject15.bin"/><Relationship Id="rId2" Type="http://schemas.openxmlformats.org/officeDocument/2006/relationships/tags" Target="../tags/tag6.xml"/><Relationship Id="rId16"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21.wmf"/><Relationship Id="rId5" Type="http://schemas.openxmlformats.org/officeDocument/2006/relationships/slideLayout" Target="../slideLayouts/slideLayout2.xml"/><Relationship Id="rId15" Type="http://schemas.openxmlformats.org/officeDocument/2006/relationships/image" Target="../media/image23.wmf"/><Relationship Id="rId10" Type="http://schemas.openxmlformats.org/officeDocument/2006/relationships/oleObject" Target="../embeddings/oleObject14.bin"/><Relationship Id="rId4" Type="http://schemas.openxmlformats.org/officeDocument/2006/relationships/audio" Target="../media/media8.m4a"/><Relationship Id="rId9" Type="http://schemas.openxmlformats.org/officeDocument/2006/relationships/image" Target="../media/image20.wmf"/><Relationship Id="rId14" Type="http://schemas.openxmlformats.org/officeDocument/2006/relationships/oleObject" Target="../embeddings/oleObject16.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8.bin"/><Relationship Id="rId3" Type="http://schemas.microsoft.com/office/2007/relationships/media" Target="../media/media9.m4a"/><Relationship Id="rId7" Type="http://schemas.openxmlformats.org/officeDocument/2006/relationships/image" Target="../media/image24.w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11.7 Normal operators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F605331E-C72E-49C8-8E87-D0C530523A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8561"/>
    </mc:Choice>
    <mc:Fallback xmlns="">
      <p:transition spd="slow" advTm="8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Equality of null space and range</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i="1" dirty="0"/>
              <a:t> </a:t>
            </a:r>
            <a:r>
              <a:rPr lang="en-US" dirty="0"/>
              <a:t>is a normal linear operator,</a:t>
            </a:r>
          </a:p>
          <a:p>
            <a:pPr marL="0" indent="0">
              <a:buNone/>
            </a:pPr>
            <a:r>
              <a:rPr lang="en-US" dirty="0"/>
              <a:t>	        then </a:t>
            </a:r>
            <a:r>
              <a:rPr lang="en-US" dirty="0">
                <a:latin typeface="Times New Roman" panose="02020603050405020304" pitchFamily="18" charset="0"/>
              </a:rPr>
              <a:t>null(</a:t>
            </a:r>
            <a:r>
              <a:rPr lang="en-US" i="1" dirty="0">
                <a:latin typeface="Times New Roman" panose="02020603050405020304" pitchFamily="18" charset="0"/>
              </a:rPr>
              <a:t>A</a:t>
            </a:r>
            <a:r>
              <a:rPr lang="en-US" dirty="0">
                <a:latin typeface="Times New Roman" panose="02020603050405020304" pitchFamily="18" charset="0"/>
              </a:rPr>
              <a:t>) = null(</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latin typeface="Times New Roman" panose="02020603050405020304" pitchFamily="18" charset="0"/>
              </a:rPr>
              <a:t>)</a:t>
            </a:r>
            <a:r>
              <a:rPr lang="en-US" dirty="0"/>
              <a:t> and </a:t>
            </a:r>
            <a:r>
              <a:rPr lang="en-US" dirty="0">
                <a:latin typeface="Times New Roman" panose="02020603050405020304" pitchFamily="18" charset="0"/>
              </a:rPr>
              <a:t>range(</a:t>
            </a:r>
            <a:r>
              <a:rPr lang="en-US" i="1" dirty="0">
                <a:latin typeface="Times New Roman" panose="02020603050405020304" pitchFamily="18" charset="0"/>
              </a:rPr>
              <a:t>A</a:t>
            </a:r>
            <a:r>
              <a:rPr lang="en-US" dirty="0">
                <a:latin typeface="Times New Roman" panose="02020603050405020304" pitchFamily="18" charset="0"/>
              </a:rPr>
              <a:t>) = range(</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latin typeface="Times New Roman" panose="02020603050405020304" pitchFamily="18" charset="0"/>
              </a:rPr>
              <a:t>).</a:t>
            </a:r>
          </a:p>
          <a:p>
            <a:pPr marL="0" indent="0">
              <a:buNone/>
            </a:pPr>
            <a:endParaRPr lang="en-US" dirty="0"/>
          </a:p>
          <a:p>
            <a:pPr marL="0" indent="0">
              <a:buNone/>
            </a:pPr>
            <a:r>
              <a:rPr lang="en-US" dirty="0"/>
              <a:t>Sketch of the proof:</a:t>
            </a:r>
          </a:p>
          <a:p>
            <a:pPr marL="0" indent="0">
              <a:buNone/>
            </a:pPr>
            <a:r>
              <a:rPr lang="en-US" dirty="0"/>
              <a:t>	If </a:t>
            </a:r>
            <a:r>
              <a:rPr lang="en-US" b="1" dirty="0">
                <a:latin typeface="Times New Roman" panose="02020603050405020304" pitchFamily="18" charset="0"/>
              </a:rPr>
              <a:t>u</a:t>
            </a:r>
            <a:r>
              <a:rPr lang="en-US" dirty="0">
                <a:latin typeface="Times New Roman" panose="02020603050405020304" pitchFamily="18" charset="0"/>
              </a:rPr>
              <a:t> ∈ null(</a:t>
            </a:r>
            <a:r>
              <a:rPr lang="en-US" i="1" dirty="0">
                <a:latin typeface="Times New Roman" panose="02020603050405020304" pitchFamily="18" charset="0"/>
              </a:rPr>
              <a:t>A</a:t>
            </a:r>
            <a:r>
              <a:rPr lang="en-US" dirty="0">
                <a:latin typeface="Times New Roman" panose="02020603050405020304" pitchFamily="18" charset="0"/>
              </a:rPr>
              <a:t>) = null(</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latin typeface="Times New Roman" panose="02020603050405020304" pitchFamily="18" charset="0"/>
              </a:rPr>
              <a:t>)</a:t>
            </a:r>
            <a:r>
              <a:rPr lang="en-US" dirty="0"/>
              <a:t>, then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A</a:t>
            </a:r>
            <a:r>
              <a:rPr lang="en-US" i="1" baseline="30000"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endParaRPr lang="en-US" dirty="0"/>
          </a:p>
          <a:p>
            <a:pPr marL="0" indent="0">
              <a:buNone/>
            </a:pPr>
            <a:r>
              <a:rPr lang="en-US" dirty="0"/>
              <a:t>	Thus,                                              for all </a:t>
            </a:r>
            <a:r>
              <a:rPr lang="en-US" b="1" dirty="0">
                <a:latin typeface="Times New Roman" panose="02020603050405020304" pitchFamily="18" charset="0"/>
              </a:rPr>
              <a:t>v</a:t>
            </a:r>
            <a:r>
              <a:rPr lang="en-US" dirty="0"/>
              <a:t>.</a:t>
            </a:r>
          </a:p>
          <a:p>
            <a:pPr marL="0" indent="0">
              <a:buNone/>
            </a:pPr>
            <a:r>
              <a:rPr lang="en-US" dirty="0"/>
              <a:t>	Thus,                                                                     for all </a:t>
            </a:r>
            <a:r>
              <a:rPr lang="en-US" b="1" dirty="0"/>
              <a:t>v</a:t>
            </a:r>
            <a:r>
              <a:rPr lang="en-US" dirty="0"/>
              <a:t>.</a:t>
            </a:r>
          </a:p>
          <a:p>
            <a:pPr marL="0" indent="0">
              <a:buNone/>
            </a:pPr>
            <a:r>
              <a:rPr lang="en-US" dirty="0"/>
              <a:t>	Thus, each vector in the null space is perpendicular to</a:t>
            </a:r>
            <a:br>
              <a:rPr lang="en-US" dirty="0"/>
            </a:br>
            <a:r>
              <a:rPr lang="en-US" dirty="0"/>
              <a:t>	all vectors each of the ranges.</a:t>
            </a:r>
          </a:p>
          <a:p>
            <a:pPr marL="0" indent="0">
              <a:buNone/>
            </a:pPr>
            <a:r>
              <a:rPr lang="en-US" dirty="0"/>
              <a:t>	But </a:t>
            </a:r>
            <a:r>
              <a:rPr lang="en-US" dirty="0">
                <a:latin typeface="Times New Roman" panose="02020603050405020304" pitchFamily="18" charset="0"/>
              </a:rPr>
              <a:t>dim(null(A)) + dim(range(A)) = </a:t>
            </a:r>
            <a:r>
              <a:rPr lang="en-US" i="1" dirty="0">
                <a:latin typeface="Times New Roman" panose="02020603050405020304" pitchFamily="18" charset="0"/>
              </a:rPr>
              <a:t>n</a:t>
            </a:r>
            <a:r>
              <a:rPr lang="en-US" dirty="0"/>
              <a:t> and the same for </a:t>
            </a:r>
            <a:r>
              <a:rPr lang="en-US" i="1" dirty="0"/>
              <a:t>A</a:t>
            </a:r>
            <a:r>
              <a:rPr lang="en-US" baseline="30000" dirty="0"/>
              <a:t>*</a:t>
            </a:r>
            <a:r>
              <a:rPr lang="en-US" dirty="0"/>
              <a:t>,</a:t>
            </a:r>
          </a:p>
          <a:p>
            <a:pPr marL="0" indent="0">
              <a:buNone/>
            </a:pPr>
            <a:r>
              <a:rPr lang="en-US" dirty="0"/>
              <a:t>	thus, these to ranges must be equal. ▮</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9" name="Object 8">
            <a:extLst>
              <a:ext uri="{FF2B5EF4-FFF2-40B4-BE49-F238E27FC236}">
                <a16:creationId xmlns:a16="http://schemas.microsoft.com/office/drawing/2014/main" id="{5F734AEE-D49A-4DDE-BD4A-5C0B8E47F027}"/>
              </a:ext>
            </a:extLst>
          </p:cNvPr>
          <p:cNvGraphicFramePr>
            <a:graphicFrameLocks noChangeAspect="1"/>
          </p:cNvGraphicFramePr>
          <p:nvPr>
            <p:extLst>
              <p:ext uri="{D42A27DB-BD31-4B8C-83A1-F6EECF244321}">
                <p14:modId xmlns:p14="http://schemas.microsoft.com/office/powerpoint/2010/main" val="1757363024"/>
              </p:ext>
            </p:extLst>
          </p:nvPr>
        </p:nvGraphicFramePr>
        <p:xfrm>
          <a:off x="2226753" y="3978275"/>
          <a:ext cx="2686050" cy="560388"/>
        </p:xfrm>
        <a:graphic>
          <a:graphicData uri="http://schemas.openxmlformats.org/presentationml/2006/ole">
            <mc:AlternateContent xmlns:mc="http://schemas.openxmlformats.org/markup-compatibility/2006">
              <mc:Choice xmlns:v="urn:schemas-microsoft-com:vml" Requires="v">
                <p:oleObj spid="_x0000_s558102" name="Equation" r:id="rId6" imgW="1155600" imgH="241200" progId="Equation.DSMT4">
                  <p:embed/>
                </p:oleObj>
              </mc:Choice>
              <mc:Fallback>
                <p:oleObj name="Equation" r:id="rId6" imgW="1155600" imgH="241200" progId="Equation.DSMT4">
                  <p:embed/>
                  <p:pic>
                    <p:nvPicPr>
                      <p:cNvPr id="7" name="Object 6">
                        <a:extLst>
                          <a:ext uri="{FF2B5EF4-FFF2-40B4-BE49-F238E27FC236}">
                            <a16:creationId xmlns:a16="http://schemas.microsoft.com/office/drawing/2014/main" id="{FE77A244-E3CC-4040-A95B-C9446B851C11}"/>
                          </a:ext>
                        </a:extLst>
                      </p:cNvPr>
                      <p:cNvPicPr/>
                      <p:nvPr/>
                    </p:nvPicPr>
                    <p:blipFill>
                      <a:blip r:embed="rId7"/>
                      <a:stretch>
                        <a:fillRect/>
                      </a:stretch>
                    </p:blipFill>
                    <p:spPr>
                      <a:xfrm>
                        <a:off x="2226753" y="3978275"/>
                        <a:ext cx="2686050" cy="5603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FAEBB14-FBFC-4801-AB9E-A788F70B5AD3}"/>
              </a:ext>
            </a:extLst>
          </p:cNvPr>
          <p:cNvGraphicFramePr>
            <a:graphicFrameLocks noChangeAspect="1"/>
          </p:cNvGraphicFramePr>
          <p:nvPr>
            <p:extLst>
              <p:ext uri="{D42A27DB-BD31-4B8C-83A1-F6EECF244321}">
                <p14:modId xmlns:p14="http://schemas.microsoft.com/office/powerpoint/2010/main" val="2496050666"/>
              </p:ext>
            </p:extLst>
          </p:nvPr>
        </p:nvGraphicFramePr>
        <p:xfrm>
          <a:off x="2169643" y="4314825"/>
          <a:ext cx="4137025" cy="677863"/>
        </p:xfrm>
        <a:graphic>
          <a:graphicData uri="http://schemas.openxmlformats.org/presentationml/2006/ole">
            <mc:AlternateContent xmlns:mc="http://schemas.openxmlformats.org/markup-compatibility/2006">
              <mc:Choice xmlns:v="urn:schemas-microsoft-com:vml" Requires="v">
                <p:oleObj spid="_x0000_s558103" name="Equation" r:id="rId8" imgW="1777680" imgH="291960" progId="Equation.DSMT4">
                  <p:embed/>
                </p:oleObj>
              </mc:Choice>
              <mc:Fallback>
                <p:oleObj name="Equation" r:id="rId8" imgW="1777680" imgH="291960" progId="Equation.DSMT4">
                  <p:embed/>
                  <p:pic>
                    <p:nvPicPr>
                      <p:cNvPr id="9" name="Object 8">
                        <a:extLst>
                          <a:ext uri="{FF2B5EF4-FFF2-40B4-BE49-F238E27FC236}">
                            <a16:creationId xmlns:a16="http://schemas.microsoft.com/office/drawing/2014/main" id="{5F734AEE-D49A-4DDE-BD4A-5C0B8E47F027}"/>
                          </a:ext>
                        </a:extLst>
                      </p:cNvPr>
                      <p:cNvPicPr/>
                      <p:nvPr/>
                    </p:nvPicPr>
                    <p:blipFill>
                      <a:blip r:embed="rId9"/>
                      <a:stretch>
                        <a:fillRect/>
                      </a:stretch>
                    </p:blipFill>
                    <p:spPr>
                      <a:xfrm>
                        <a:off x="2169643" y="4314825"/>
                        <a:ext cx="4137025" cy="677863"/>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0208E777-1E5C-4746-B9E4-6CF735844F7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9302164"/>
      </p:ext>
    </p:extLst>
  </p:cSld>
  <p:clrMapOvr>
    <a:masterClrMapping/>
  </p:clrMapOvr>
  <mc:AlternateContent xmlns:mc="http://schemas.openxmlformats.org/markup-compatibility/2006" xmlns:p14="http://schemas.microsoft.com/office/powerpoint/2010/main">
    <mc:Choice Requires="p14">
      <p:transition spd="slow" p14:dur="2000" advTm="180879"/>
    </mc:Choice>
    <mc:Fallback xmlns="">
      <p:transition spd="slow" advTm="18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6262-ED28-4415-B1A2-5287B4EB8151}"/>
              </a:ext>
            </a:extLst>
          </p:cNvPr>
          <p:cNvSpPr>
            <a:spLocks noGrp="1"/>
          </p:cNvSpPr>
          <p:nvPr>
            <p:ph type="title"/>
          </p:nvPr>
        </p:nvSpPr>
        <p:spPr/>
        <p:txBody>
          <a:bodyPr/>
          <a:lstStyle/>
          <a:p>
            <a:r>
              <a:rPr lang="en-US" dirty="0"/>
              <a:t>Equality of null space and range</a:t>
            </a:r>
          </a:p>
        </p:txBody>
      </p:sp>
      <p:sp>
        <p:nvSpPr>
          <p:cNvPr id="3" name="Content Placeholder 2">
            <a:extLst>
              <a:ext uri="{FF2B5EF4-FFF2-40B4-BE49-F238E27FC236}">
                <a16:creationId xmlns:a16="http://schemas.microsoft.com/office/drawing/2014/main" id="{0A8C44BA-847D-4DA1-A07B-AA40B7F17258}"/>
              </a:ext>
            </a:extLst>
          </p:cNvPr>
          <p:cNvSpPr>
            <a:spLocks noGrp="1"/>
          </p:cNvSpPr>
          <p:nvPr>
            <p:ph idx="1"/>
          </p:nvPr>
        </p:nvSpPr>
        <p:spPr/>
        <p:txBody>
          <a:bodyPr/>
          <a:lstStyle/>
          <a:p>
            <a:r>
              <a:rPr lang="en-US" dirty="0"/>
              <a:t>Let’s look at this normal matrix:</a:t>
            </a:r>
          </a:p>
        </p:txBody>
      </p:sp>
      <p:sp>
        <p:nvSpPr>
          <p:cNvPr id="4" name="Footer Placeholder 3">
            <a:extLst>
              <a:ext uri="{FF2B5EF4-FFF2-40B4-BE49-F238E27FC236}">
                <a16:creationId xmlns:a16="http://schemas.microsoft.com/office/drawing/2014/main" id="{9349D598-A772-4AAB-A347-0F8501FC4369}"/>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CDBDA6E0-1745-40B2-82D2-18AA2CF82271}"/>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6" name="Object 5">
            <a:extLst>
              <a:ext uri="{FF2B5EF4-FFF2-40B4-BE49-F238E27FC236}">
                <a16:creationId xmlns:a16="http://schemas.microsoft.com/office/drawing/2014/main" id="{5D152EBC-CC10-4BA9-A28A-66029ADCA893}"/>
              </a:ext>
            </a:extLst>
          </p:cNvPr>
          <p:cNvGraphicFramePr>
            <a:graphicFrameLocks noChangeAspect="1"/>
          </p:cNvGraphicFramePr>
          <p:nvPr>
            <p:extLst>
              <p:ext uri="{D42A27DB-BD31-4B8C-83A1-F6EECF244321}">
                <p14:modId xmlns:p14="http://schemas.microsoft.com/office/powerpoint/2010/main" val="4151075391"/>
              </p:ext>
            </p:extLst>
          </p:nvPr>
        </p:nvGraphicFramePr>
        <p:xfrm>
          <a:off x="695161" y="2306232"/>
          <a:ext cx="2335068" cy="1258455"/>
        </p:xfrm>
        <a:graphic>
          <a:graphicData uri="http://schemas.openxmlformats.org/presentationml/2006/ole">
            <mc:AlternateContent xmlns:mc="http://schemas.openxmlformats.org/markup-compatibility/2006">
              <mc:Choice xmlns:v="urn:schemas-microsoft-com:vml" Requires="v">
                <p:oleObj spid="_x0000_s559172" name="Equation" r:id="rId6" imgW="1104840" imgH="596880" progId="Equation.DSMT4">
                  <p:embed/>
                </p:oleObj>
              </mc:Choice>
              <mc:Fallback>
                <p:oleObj name="Equation" r:id="rId6" imgW="1104840" imgH="596880" progId="Equation.DSMT4">
                  <p:embed/>
                  <p:pic>
                    <p:nvPicPr>
                      <p:cNvPr id="8" name="Object 7">
                        <a:extLst>
                          <a:ext uri="{FF2B5EF4-FFF2-40B4-BE49-F238E27FC236}">
                            <a16:creationId xmlns:a16="http://schemas.microsoft.com/office/drawing/2014/main" id="{182BB78C-DA1A-4768-971C-DB0008A68F55}"/>
                          </a:ext>
                        </a:extLst>
                      </p:cNvPr>
                      <p:cNvPicPr/>
                      <p:nvPr/>
                    </p:nvPicPr>
                    <p:blipFill>
                      <a:blip r:embed="rId7"/>
                      <a:stretch>
                        <a:fillRect/>
                      </a:stretch>
                    </p:blipFill>
                    <p:spPr>
                      <a:xfrm>
                        <a:off x="695161" y="2306232"/>
                        <a:ext cx="2335068" cy="125845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DA9CC73-259E-4DA0-8B82-8C48EDF36BFA}"/>
              </a:ext>
            </a:extLst>
          </p:cNvPr>
          <p:cNvGraphicFramePr>
            <a:graphicFrameLocks noChangeAspect="1"/>
          </p:cNvGraphicFramePr>
          <p:nvPr>
            <p:extLst>
              <p:ext uri="{D42A27DB-BD31-4B8C-83A1-F6EECF244321}">
                <p14:modId xmlns:p14="http://schemas.microsoft.com/office/powerpoint/2010/main" val="945335857"/>
              </p:ext>
            </p:extLst>
          </p:nvPr>
        </p:nvGraphicFramePr>
        <p:xfrm>
          <a:off x="5469030" y="2262746"/>
          <a:ext cx="2468563" cy="1258887"/>
        </p:xfrm>
        <a:graphic>
          <a:graphicData uri="http://schemas.openxmlformats.org/presentationml/2006/ole">
            <mc:AlternateContent xmlns:mc="http://schemas.openxmlformats.org/markup-compatibility/2006">
              <mc:Choice xmlns:v="urn:schemas-microsoft-com:vml" Requires="v">
                <p:oleObj spid="_x0000_s559173" name="Equation" r:id="rId8" imgW="1168200" imgH="596880" progId="Equation.DSMT4">
                  <p:embed/>
                </p:oleObj>
              </mc:Choice>
              <mc:Fallback>
                <p:oleObj name="Equation" r:id="rId8" imgW="1168200" imgH="596880" progId="Equation.DSMT4">
                  <p:embed/>
                  <p:pic>
                    <p:nvPicPr>
                      <p:cNvPr id="6" name="Object 5">
                        <a:extLst>
                          <a:ext uri="{FF2B5EF4-FFF2-40B4-BE49-F238E27FC236}">
                            <a16:creationId xmlns:a16="http://schemas.microsoft.com/office/drawing/2014/main" id="{5D152EBC-CC10-4BA9-A28A-66029ADCA893}"/>
                          </a:ext>
                        </a:extLst>
                      </p:cNvPr>
                      <p:cNvPicPr/>
                      <p:nvPr/>
                    </p:nvPicPr>
                    <p:blipFill>
                      <a:blip r:embed="rId9"/>
                      <a:stretch>
                        <a:fillRect/>
                      </a:stretch>
                    </p:blipFill>
                    <p:spPr>
                      <a:xfrm>
                        <a:off x="5469030" y="2262746"/>
                        <a:ext cx="2468563" cy="12588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89627E0-466E-418B-8462-CCD560729FEB}"/>
              </a:ext>
            </a:extLst>
          </p:cNvPr>
          <p:cNvGraphicFramePr>
            <a:graphicFrameLocks noChangeAspect="1"/>
          </p:cNvGraphicFramePr>
          <p:nvPr>
            <p:extLst>
              <p:ext uri="{D42A27DB-BD31-4B8C-83A1-F6EECF244321}">
                <p14:modId xmlns:p14="http://schemas.microsoft.com/office/powerpoint/2010/main" val="2035738957"/>
              </p:ext>
            </p:extLst>
          </p:nvPr>
        </p:nvGraphicFramePr>
        <p:xfrm>
          <a:off x="64660" y="3746500"/>
          <a:ext cx="3273426" cy="1258888"/>
        </p:xfrm>
        <a:graphic>
          <a:graphicData uri="http://schemas.openxmlformats.org/presentationml/2006/ole">
            <mc:AlternateContent xmlns:mc="http://schemas.openxmlformats.org/markup-compatibility/2006">
              <mc:Choice xmlns:v="urn:schemas-microsoft-com:vml" Requires="v">
                <p:oleObj spid="_x0000_s559174" name="Equation" r:id="rId10" imgW="1549080" imgH="596880" progId="Equation.DSMT4">
                  <p:embed/>
                </p:oleObj>
              </mc:Choice>
              <mc:Fallback>
                <p:oleObj name="Equation" r:id="rId10" imgW="1549080" imgH="596880" progId="Equation.DSMT4">
                  <p:embed/>
                  <p:pic>
                    <p:nvPicPr>
                      <p:cNvPr id="6" name="Object 5">
                        <a:extLst>
                          <a:ext uri="{FF2B5EF4-FFF2-40B4-BE49-F238E27FC236}">
                            <a16:creationId xmlns:a16="http://schemas.microsoft.com/office/drawing/2014/main" id="{5D152EBC-CC10-4BA9-A28A-66029ADCA893}"/>
                          </a:ext>
                        </a:extLst>
                      </p:cNvPr>
                      <p:cNvPicPr/>
                      <p:nvPr/>
                    </p:nvPicPr>
                    <p:blipFill>
                      <a:blip r:embed="rId11"/>
                      <a:stretch>
                        <a:fillRect/>
                      </a:stretch>
                    </p:blipFill>
                    <p:spPr>
                      <a:xfrm>
                        <a:off x="64660" y="3746500"/>
                        <a:ext cx="3273426" cy="12588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BC88AF9-680E-4441-B1DF-D501E57FE4A4}"/>
              </a:ext>
            </a:extLst>
          </p:cNvPr>
          <p:cNvGraphicFramePr>
            <a:graphicFrameLocks noChangeAspect="1"/>
          </p:cNvGraphicFramePr>
          <p:nvPr>
            <p:extLst>
              <p:ext uri="{D42A27DB-BD31-4B8C-83A1-F6EECF244321}">
                <p14:modId xmlns:p14="http://schemas.microsoft.com/office/powerpoint/2010/main" val="2494604258"/>
              </p:ext>
            </p:extLst>
          </p:nvPr>
        </p:nvGraphicFramePr>
        <p:xfrm>
          <a:off x="4899025" y="3746500"/>
          <a:ext cx="3406775" cy="1258888"/>
        </p:xfrm>
        <a:graphic>
          <a:graphicData uri="http://schemas.openxmlformats.org/presentationml/2006/ole">
            <mc:AlternateContent xmlns:mc="http://schemas.openxmlformats.org/markup-compatibility/2006">
              <mc:Choice xmlns:v="urn:schemas-microsoft-com:vml" Requires="v">
                <p:oleObj spid="_x0000_s559175" name="Equation" r:id="rId12" imgW="1612800" imgH="596880" progId="Equation.DSMT4">
                  <p:embed/>
                </p:oleObj>
              </mc:Choice>
              <mc:Fallback>
                <p:oleObj name="Equation" r:id="rId12" imgW="1612800" imgH="596880" progId="Equation.DSMT4">
                  <p:embed/>
                  <p:pic>
                    <p:nvPicPr>
                      <p:cNvPr id="7" name="Object 6">
                        <a:extLst>
                          <a:ext uri="{FF2B5EF4-FFF2-40B4-BE49-F238E27FC236}">
                            <a16:creationId xmlns:a16="http://schemas.microsoft.com/office/drawing/2014/main" id="{5DA9CC73-259E-4DA0-8B82-8C48EDF36BFA}"/>
                          </a:ext>
                        </a:extLst>
                      </p:cNvPr>
                      <p:cNvPicPr/>
                      <p:nvPr/>
                    </p:nvPicPr>
                    <p:blipFill>
                      <a:blip r:embed="rId13"/>
                      <a:stretch>
                        <a:fillRect/>
                      </a:stretch>
                    </p:blipFill>
                    <p:spPr>
                      <a:xfrm>
                        <a:off x="4899025" y="3746500"/>
                        <a:ext cx="3406775" cy="12588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23AF7CE-C344-45F5-AB9F-23F2A2936C86}"/>
              </a:ext>
            </a:extLst>
          </p:cNvPr>
          <p:cNvGraphicFramePr>
            <a:graphicFrameLocks noChangeAspect="1"/>
          </p:cNvGraphicFramePr>
          <p:nvPr>
            <p:extLst>
              <p:ext uri="{D42A27DB-BD31-4B8C-83A1-F6EECF244321}">
                <p14:modId xmlns:p14="http://schemas.microsoft.com/office/powerpoint/2010/main" val="3192217264"/>
              </p:ext>
            </p:extLst>
          </p:nvPr>
        </p:nvGraphicFramePr>
        <p:xfrm>
          <a:off x="389532" y="5187201"/>
          <a:ext cx="1420812" cy="1257300"/>
        </p:xfrm>
        <a:graphic>
          <a:graphicData uri="http://schemas.openxmlformats.org/presentationml/2006/ole">
            <mc:AlternateContent xmlns:mc="http://schemas.openxmlformats.org/markup-compatibility/2006">
              <mc:Choice xmlns:v="urn:schemas-microsoft-com:vml" Requires="v">
                <p:oleObj spid="_x0000_s559176" name="Equation" r:id="rId14" imgW="672840" imgH="596880" progId="Equation.DSMT4">
                  <p:embed/>
                </p:oleObj>
              </mc:Choice>
              <mc:Fallback>
                <p:oleObj name="Equation" r:id="rId14" imgW="672840" imgH="596880" progId="Equation.DSMT4">
                  <p:embed/>
                  <p:pic>
                    <p:nvPicPr>
                      <p:cNvPr id="6" name="Object 5">
                        <a:extLst>
                          <a:ext uri="{FF2B5EF4-FFF2-40B4-BE49-F238E27FC236}">
                            <a16:creationId xmlns:a16="http://schemas.microsoft.com/office/drawing/2014/main" id="{5D152EBC-CC10-4BA9-A28A-66029ADCA893}"/>
                          </a:ext>
                        </a:extLst>
                      </p:cNvPr>
                      <p:cNvPicPr/>
                      <p:nvPr/>
                    </p:nvPicPr>
                    <p:blipFill>
                      <a:blip r:embed="rId15"/>
                      <a:stretch>
                        <a:fillRect/>
                      </a:stretch>
                    </p:blipFill>
                    <p:spPr>
                      <a:xfrm>
                        <a:off x="389532" y="5187201"/>
                        <a:ext cx="1420812" cy="1257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6823A5E-5BFA-4C36-AEBB-53683E871E5C}"/>
              </a:ext>
            </a:extLst>
          </p:cNvPr>
          <p:cNvGraphicFramePr>
            <a:graphicFrameLocks noChangeAspect="1"/>
          </p:cNvGraphicFramePr>
          <p:nvPr>
            <p:extLst>
              <p:ext uri="{D42A27DB-BD31-4B8C-83A1-F6EECF244321}">
                <p14:modId xmlns:p14="http://schemas.microsoft.com/office/powerpoint/2010/main" val="3551714339"/>
              </p:ext>
            </p:extLst>
          </p:nvPr>
        </p:nvGraphicFramePr>
        <p:xfrm>
          <a:off x="5389167" y="5187201"/>
          <a:ext cx="1420812" cy="1257300"/>
        </p:xfrm>
        <a:graphic>
          <a:graphicData uri="http://schemas.openxmlformats.org/presentationml/2006/ole">
            <mc:AlternateContent xmlns:mc="http://schemas.openxmlformats.org/markup-compatibility/2006">
              <mc:Choice xmlns:v="urn:schemas-microsoft-com:vml" Requires="v">
                <p:oleObj spid="_x0000_s559177" name="Equation" r:id="rId16" imgW="672840" imgH="596880" progId="Equation.DSMT4">
                  <p:embed/>
                </p:oleObj>
              </mc:Choice>
              <mc:Fallback>
                <p:oleObj name="Equation" r:id="rId16" imgW="672840" imgH="596880" progId="Equation.DSMT4">
                  <p:embed/>
                  <p:pic>
                    <p:nvPicPr>
                      <p:cNvPr id="11" name="Object 10">
                        <a:extLst>
                          <a:ext uri="{FF2B5EF4-FFF2-40B4-BE49-F238E27FC236}">
                            <a16:creationId xmlns:a16="http://schemas.microsoft.com/office/drawing/2014/main" id="{F23AF7CE-C344-45F5-AB9F-23F2A2936C86}"/>
                          </a:ext>
                        </a:extLst>
                      </p:cNvPr>
                      <p:cNvPicPr/>
                      <p:nvPr/>
                    </p:nvPicPr>
                    <p:blipFill>
                      <a:blip r:embed="rId17"/>
                      <a:stretch>
                        <a:fillRect/>
                      </a:stretch>
                    </p:blipFill>
                    <p:spPr>
                      <a:xfrm>
                        <a:off x="5389167" y="5187201"/>
                        <a:ext cx="1420812" cy="12573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C8C3A432-F0D1-4BD7-979F-01B6BAEDD17C}"/>
              </a:ext>
            </a:extLst>
          </p:cNvPr>
          <p:cNvGraphicFramePr>
            <a:graphicFrameLocks noChangeAspect="1"/>
          </p:cNvGraphicFramePr>
          <p:nvPr>
            <p:extLst>
              <p:ext uri="{D42A27DB-BD31-4B8C-83A1-F6EECF244321}">
                <p14:modId xmlns:p14="http://schemas.microsoft.com/office/powerpoint/2010/main" val="715401746"/>
              </p:ext>
            </p:extLst>
          </p:nvPr>
        </p:nvGraphicFramePr>
        <p:xfrm>
          <a:off x="2164502" y="5187201"/>
          <a:ext cx="750888" cy="1257300"/>
        </p:xfrm>
        <a:graphic>
          <a:graphicData uri="http://schemas.openxmlformats.org/presentationml/2006/ole">
            <mc:AlternateContent xmlns:mc="http://schemas.openxmlformats.org/markup-compatibility/2006">
              <mc:Choice xmlns:v="urn:schemas-microsoft-com:vml" Requires="v">
                <p:oleObj spid="_x0000_s559178" name="Equation" r:id="rId18" imgW="355320" imgH="596880" progId="Equation.DSMT4">
                  <p:embed/>
                </p:oleObj>
              </mc:Choice>
              <mc:Fallback>
                <p:oleObj name="Equation" r:id="rId18" imgW="355320" imgH="596880" progId="Equation.DSMT4">
                  <p:embed/>
                  <p:pic>
                    <p:nvPicPr>
                      <p:cNvPr id="11" name="Object 10">
                        <a:extLst>
                          <a:ext uri="{FF2B5EF4-FFF2-40B4-BE49-F238E27FC236}">
                            <a16:creationId xmlns:a16="http://schemas.microsoft.com/office/drawing/2014/main" id="{F23AF7CE-C344-45F5-AB9F-23F2A2936C86}"/>
                          </a:ext>
                        </a:extLst>
                      </p:cNvPr>
                      <p:cNvPicPr/>
                      <p:nvPr/>
                    </p:nvPicPr>
                    <p:blipFill>
                      <a:blip r:embed="rId19"/>
                      <a:stretch>
                        <a:fillRect/>
                      </a:stretch>
                    </p:blipFill>
                    <p:spPr>
                      <a:xfrm>
                        <a:off x="2164502" y="5187201"/>
                        <a:ext cx="750888" cy="12573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AA3B9A4-1481-4D50-BB5E-EA7B66D52D62}"/>
              </a:ext>
            </a:extLst>
          </p:cNvPr>
          <p:cNvGraphicFramePr>
            <a:graphicFrameLocks noChangeAspect="1"/>
          </p:cNvGraphicFramePr>
          <p:nvPr>
            <p:extLst>
              <p:ext uri="{D42A27DB-BD31-4B8C-83A1-F6EECF244321}">
                <p14:modId xmlns:p14="http://schemas.microsoft.com/office/powerpoint/2010/main" val="1879267132"/>
              </p:ext>
            </p:extLst>
          </p:nvPr>
        </p:nvGraphicFramePr>
        <p:xfrm>
          <a:off x="7196561" y="5187201"/>
          <a:ext cx="750888" cy="1257300"/>
        </p:xfrm>
        <a:graphic>
          <a:graphicData uri="http://schemas.openxmlformats.org/presentationml/2006/ole">
            <mc:AlternateContent xmlns:mc="http://schemas.openxmlformats.org/markup-compatibility/2006">
              <mc:Choice xmlns:v="urn:schemas-microsoft-com:vml" Requires="v">
                <p:oleObj spid="_x0000_s559179" name="Equation" r:id="rId20" imgW="355320" imgH="596880" progId="Equation.DSMT4">
                  <p:embed/>
                </p:oleObj>
              </mc:Choice>
              <mc:Fallback>
                <p:oleObj name="Equation" r:id="rId20" imgW="355320" imgH="596880" progId="Equation.DSMT4">
                  <p:embed/>
                  <p:pic>
                    <p:nvPicPr>
                      <p:cNvPr id="13" name="Object 12">
                        <a:extLst>
                          <a:ext uri="{FF2B5EF4-FFF2-40B4-BE49-F238E27FC236}">
                            <a16:creationId xmlns:a16="http://schemas.microsoft.com/office/drawing/2014/main" id="{C8C3A432-F0D1-4BD7-979F-01B6BAEDD17C}"/>
                          </a:ext>
                        </a:extLst>
                      </p:cNvPr>
                      <p:cNvPicPr/>
                      <p:nvPr/>
                    </p:nvPicPr>
                    <p:blipFill>
                      <a:blip r:embed="rId19"/>
                      <a:stretch>
                        <a:fillRect/>
                      </a:stretch>
                    </p:blipFill>
                    <p:spPr>
                      <a:xfrm>
                        <a:off x="7196561" y="5187201"/>
                        <a:ext cx="750888" cy="1257300"/>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0098AACB-43F8-41A1-B240-8D7B6DA00503}"/>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04991271"/>
      </p:ext>
    </p:extLst>
  </p:cSld>
  <p:clrMapOvr>
    <a:masterClrMapping/>
  </p:clrMapOvr>
  <mc:AlternateContent xmlns:mc="http://schemas.openxmlformats.org/markup-compatibility/2006" xmlns:p14="http://schemas.microsoft.com/office/powerpoint/2010/main">
    <mc:Choice Requires="p14">
      <p:transition spd="slow" p14:dur="2000" advTm="135720"/>
    </mc:Choice>
    <mc:Fallback xmlns="">
      <p:transition spd="slow" advTm="13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6262-ED28-4415-B1A2-5287B4EB8151}"/>
              </a:ext>
            </a:extLst>
          </p:cNvPr>
          <p:cNvSpPr>
            <a:spLocks noGrp="1"/>
          </p:cNvSpPr>
          <p:nvPr>
            <p:ph type="title"/>
          </p:nvPr>
        </p:nvSpPr>
        <p:spPr/>
        <p:txBody>
          <a:bodyPr/>
          <a:lstStyle/>
          <a:p>
            <a:r>
              <a:rPr lang="en-US" dirty="0"/>
              <a:t>Equality of null space and range</a:t>
            </a:r>
          </a:p>
        </p:txBody>
      </p:sp>
      <p:sp>
        <p:nvSpPr>
          <p:cNvPr id="3" name="Content Placeholder 2">
            <a:extLst>
              <a:ext uri="{FF2B5EF4-FFF2-40B4-BE49-F238E27FC236}">
                <a16:creationId xmlns:a16="http://schemas.microsoft.com/office/drawing/2014/main" id="{0A8C44BA-847D-4DA1-A07B-AA40B7F17258}"/>
              </a:ext>
            </a:extLst>
          </p:cNvPr>
          <p:cNvSpPr>
            <a:spLocks noGrp="1"/>
          </p:cNvSpPr>
          <p:nvPr>
            <p:ph idx="1"/>
          </p:nvPr>
        </p:nvSpPr>
        <p:spPr/>
        <p:txBody>
          <a:bodyPr/>
          <a:lstStyle/>
          <a:p>
            <a:r>
              <a:rPr lang="en-US" dirty="0"/>
              <a:t>This matrix is not normal:</a:t>
            </a:r>
          </a:p>
        </p:txBody>
      </p:sp>
      <p:sp>
        <p:nvSpPr>
          <p:cNvPr id="4" name="Footer Placeholder 3">
            <a:extLst>
              <a:ext uri="{FF2B5EF4-FFF2-40B4-BE49-F238E27FC236}">
                <a16:creationId xmlns:a16="http://schemas.microsoft.com/office/drawing/2014/main" id="{9349D598-A772-4AAB-A347-0F8501FC4369}"/>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CDBDA6E0-1745-40B2-82D2-18AA2CF82271}"/>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a:extLst>
              <a:ext uri="{FF2B5EF4-FFF2-40B4-BE49-F238E27FC236}">
                <a16:creationId xmlns:a16="http://schemas.microsoft.com/office/drawing/2014/main" id="{5D152EBC-CC10-4BA9-A28A-66029ADCA893}"/>
              </a:ext>
            </a:extLst>
          </p:cNvPr>
          <p:cNvGraphicFramePr>
            <a:graphicFrameLocks noChangeAspect="1"/>
          </p:cNvGraphicFramePr>
          <p:nvPr>
            <p:extLst>
              <p:ext uri="{D42A27DB-BD31-4B8C-83A1-F6EECF244321}">
                <p14:modId xmlns:p14="http://schemas.microsoft.com/office/powerpoint/2010/main" val="3786101918"/>
              </p:ext>
            </p:extLst>
          </p:nvPr>
        </p:nvGraphicFramePr>
        <p:xfrm>
          <a:off x="695161" y="2306232"/>
          <a:ext cx="2335068" cy="1258455"/>
        </p:xfrm>
        <a:graphic>
          <a:graphicData uri="http://schemas.openxmlformats.org/presentationml/2006/ole">
            <mc:AlternateContent xmlns:mc="http://schemas.openxmlformats.org/markup-compatibility/2006">
              <mc:Choice xmlns:v="urn:schemas-microsoft-com:vml" Requires="v">
                <p:oleObj spid="_x0000_s560162" name="Equation" r:id="rId6" imgW="1104840" imgH="596880" progId="Equation.DSMT4">
                  <p:embed/>
                </p:oleObj>
              </mc:Choice>
              <mc:Fallback>
                <p:oleObj name="Equation" r:id="rId6" imgW="1104840" imgH="596880" progId="Equation.DSMT4">
                  <p:embed/>
                  <p:pic>
                    <p:nvPicPr>
                      <p:cNvPr id="6" name="Object 5">
                        <a:extLst>
                          <a:ext uri="{FF2B5EF4-FFF2-40B4-BE49-F238E27FC236}">
                            <a16:creationId xmlns:a16="http://schemas.microsoft.com/office/drawing/2014/main" id="{5D152EBC-CC10-4BA9-A28A-66029ADCA893}"/>
                          </a:ext>
                        </a:extLst>
                      </p:cNvPr>
                      <p:cNvPicPr/>
                      <p:nvPr/>
                    </p:nvPicPr>
                    <p:blipFill>
                      <a:blip r:embed="rId7"/>
                      <a:stretch>
                        <a:fillRect/>
                      </a:stretch>
                    </p:blipFill>
                    <p:spPr>
                      <a:xfrm>
                        <a:off x="695161" y="2306232"/>
                        <a:ext cx="2335068" cy="125845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DA9CC73-259E-4DA0-8B82-8C48EDF36BFA}"/>
              </a:ext>
            </a:extLst>
          </p:cNvPr>
          <p:cNvGraphicFramePr>
            <a:graphicFrameLocks noChangeAspect="1"/>
          </p:cNvGraphicFramePr>
          <p:nvPr>
            <p:extLst>
              <p:ext uri="{D42A27DB-BD31-4B8C-83A1-F6EECF244321}">
                <p14:modId xmlns:p14="http://schemas.microsoft.com/office/powerpoint/2010/main" val="3375957306"/>
              </p:ext>
            </p:extLst>
          </p:nvPr>
        </p:nvGraphicFramePr>
        <p:xfrm>
          <a:off x="5469030" y="2262746"/>
          <a:ext cx="2468563" cy="1258887"/>
        </p:xfrm>
        <a:graphic>
          <a:graphicData uri="http://schemas.openxmlformats.org/presentationml/2006/ole">
            <mc:AlternateContent xmlns:mc="http://schemas.openxmlformats.org/markup-compatibility/2006">
              <mc:Choice xmlns:v="urn:schemas-microsoft-com:vml" Requires="v">
                <p:oleObj spid="_x0000_s560163" name="Equation" r:id="rId8" imgW="1168200" imgH="596880" progId="Equation.DSMT4">
                  <p:embed/>
                </p:oleObj>
              </mc:Choice>
              <mc:Fallback>
                <p:oleObj name="Equation" r:id="rId8" imgW="1168200" imgH="596880" progId="Equation.DSMT4">
                  <p:embed/>
                  <p:pic>
                    <p:nvPicPr>
                      <p:cNvPr id="7" name="Object 6">
                        <a:extLst>
                          <a:ext uri="{FF2B5EF4-FFF2-40B4-BE49-F238E27FC236}">
                            <a16:creationId xmlns:a16="http://schemas.microsoft.com/office/drawing/2014/main" id="{5DA9CC73-259E-4DA0-8B82-8C48EDF36BFA}"/>
                          </a:ext>
                        </a:extLst>
                      </p:cNvPr>
                      <p:cNvPicPr/>
                      <p:nvPr/>
                    </p:nvPicPr>
                    <p:blipFill>
                      <a:blip r:embed="rId9"/>
                      <a:stretch>
                        <a:fillRect/>
                      </a:stretch>
                    </p:blipFill>
                    <p:spPr>
                      <a:xfrm>
                        <a:off x="5469030" y="2262746"/>
                        <a:ext cx="2468563" cy="12588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89627E0-466E-418B-8462-CCD560729FEB}"/>
              </a:ext>
            </a:extLst>
          </p:cNvPr>
          <p:cNvGraphicFramePr>
            <a:graphicFrameLocks noChangeAspect="1"/>
          </p:cNvGraphicFramePr>
          <p:nvPr>
            <p:extLst>
              <p:ext uri="{D42A27DB-BD31-4B8C-83A1-F6EECF244321}">
                <p14:modId xmlns:p14="http://schemas.microsoft.com/office/powerpoint/2010/main" val="4941458"/>
              </p:ext>
            </p:extLst>
          </p:nvPr>
        </p:nvGraphicFramePr>
        <p:xfrm>
          <a:off x="131763" y="3746500"/>
          <a:ext cx="3140075" cy="1258888"/>
        </p:xfrm>
        <a:graphic>
          <a:graphicData uri="http://schemas.openxmlformats.org/presentationml/2006/ole">
            <mc:AlternateContent xmlns:mc="http://schemas.openxmlformats.org/markup-compatibility/2006">
              <mc:Choice xmlns:v="urn:schemas-microsoft-com:vml" Requires="v">
                <p:oleObj spid="_x0000_s560164" name="Equation" r:id="rId10" imgW="1485720" imgH="596880" progId="Equation.DSMT4">
                  <p:embed/>
                </p:oleObj>
              </mc:Choice>
              <mc:Fallback>
                <p:oleObj name="Equation" r:id="rId10" imgW="1485720" imgH="596880" progId="Equation.DSMT4">
                  <p:embed/>
                  <p:pic>
                    <p:nvPicPr>
                      <p:cNvPr id="8" name="Object 7">
                        <a:extLst>
                          <a:ext uri="{FF2B5EF4-FFF2-40B4-BE49-F238E27FC236}">
                            <a16:creationId xmlns:a16="http://schemas.microsoft.com/office/drawing/2014/main" id="{E89627E0-466E-418B-8462-CCD560729FEB}"/>
                          </a:ext>
                        </a:extLst>
                      </p:cNvPr>
                      <p:cNvPicPr/>
                      <p:nvPr/>
                    </p:nvPicPr>
                    <p:blipFill>
                      <a:blip r:embed="rId11"/>
                      <a:stretch>
                        <a:fillRect/>
                      </a:stretch>
                    </p:blipFill>
                    <p:spPr>
                      <a:xfrm>
                        <a:off x="131763" y="3746500"/>
                        <a:ext cx="3140075" cy="12588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BC88AF9-680E-4441-B1DF-D501E57FE4A4}"/>
              </a:ext>
            </a:extLst>
          </p:cNvPr>
          <p:cNvGraphicFramePr>
            <a:graphicFrameLocks noChangeAspect="1"/>
          </p:cNvGraphicFramePr>
          <p:nvPr>
            <p:extLst>
              <p:ext uri="{D42A27DB-BD31-4B8C-83A1-F6EECF244321}">
                <p14:modId xmlns:p14="http://schemas.microsoft.com/office/powerpoint/2010/main" val="2393624595"/>
              </p:ext>
            </p:extLst>
          </p:nvPr>
        </p:nvGraphicFramePr>
        <p:xfrm>
          <a:off x="4899025" y="3746500"/>
          <a:ext cx="3406775" cy="1258888"/>
        </p:xfrm>
        <a:graphic>
          <a:graphicData uri="http://schemas.openxmlformats.org/presentationml/2006/ole">
            <mc:AlternateContent xmlns:mc="http://schemas.openxmlformats.org/markup-compatibility/2006">
              <mc:Choice xmlns:v="urn:schemas-microsoft-com:vml" Requires="v">
                <p:oleObj spid="_x0000_s560165" name="Equation" r:id="rId12" imgW="1612800" imgH="596880" progId="Equation.DSMT4">
                  <p:embed/>
                </p:oleObj>
              </mc:Choice>
              <mc:Fallback>
                <p:oleObj name="Equation" r:id="rId12" imgW="1612800" imgH="596880" progId="Equation.DSMT4">
                  <p:embed/>
                  <p:pic>
                    <p:nvPicPr>
                      <p:cNvPr id="10" name="Object 9">
                        <a:extLst>
                          <a:ext uri="{FF2B5EF4-FFF2-40B4-BE49-F238E27FC236}">
                            <a16:creationId xmlns:a16="http://schemas.microsoft.com/office/drawing/2014/main" id="{7BC88AF9-680E-4441-B1DF-D501E57FE4A4}"/>
                          </a:ext>
                        </a:extLst>
                      </p:cNvPr>
                      <p:cNvPicPr/>
                      <p:nvPr/>
                    </p:nvPicPr>
                    <p:blipFill>
                      <a:blip r:embed="rId13"/>
                      <a:stretch>
                        <a:fillRect/>
                      </a:stretch>
                    </p:blipFill>
                    <p:spPr>
                      <a:xfrm>
                        <a:off x="4899025" y="3746500"/>
                        <a:ext cx="3406775" cy="12588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23AF7CE-C344-45F5-AB9F-23F2A2936C86}"/>
              </a:ext>
            </a:extLst>
          </p:cNvPr>
          <p:cNvGraphicFramePr>
            <a:graphicFrameLocks noChangeAspect="1"/>
          </p:cNvGraphicFramePr>
          <p:nvPr>
            <p:extLst>
              <p:ext uri="{D42A27DB-BD31-4B8C-83A1-F6EECF244321}">
                <p14:modId xmlns:p14="http://schemas.microsoft.com/office/powerpoint/2010/main" val="3025757405"/>
              </p:ext>
            </p:extLst>
          </p:nvPr>
        </p:nvGraphicFramePr>
        <p:xfrm>
          <a:off x="389532" y="5187201"/>
          <a:ext cx="1420812" cy="1257300"/>
        </p:xfrm>
        <a:graphic>
          <a:graphicData uri="http://schemas.openxmlformats.org/presentationml/2006/ole">
            <mc:AlternateContent xmlns:mc="http://schemas.openxmlformats.org/markup-compatibility/2006">
              <mc:Choice xmlns:v="urn:schemas-microsoft-com:vml" Requires="v">
                <p:oleObj spid="_x0000_s560166" name="Equation" r:id="rId14" imgW="672840" imgH="596880" progId="Equation.DSMT4">
                  <p:embed/>
                </p:oleObj>
              </mc:Choice>
              <mc:Fallback>
                <p:oleObj name="Equation" r:id="rId14" imgW="672840" imgH="596880" progId="Equation.DSMT4">
                  <p:embed/>
                  <p:pic>
                    <p:nvPicPr>
                      <p:cNvPr id="11" name="Object 10">
                        <a:extLst>
                          <a:ext uri="{FF2B5EF4-FFF2-40B4-BE49-F238E27FC236}">
                            <a16:creationId xmlns:a16="http://schemas.microsoft.com/office/drawing/2014/main" id="{F23AF7CE-C344-45F5-AB9F-23F2A2936C86}"/>
                          </a:ext>
                        </a:extLst>
                      </p:cNvPr>
                      <p:cNvPicPr/>
                      <p:nvPr/>
                    </p:nvPicPr>
                    <p:blipFill>
                      <a:blip r:embed="rId15"/>
                      <a:stretch>
                        <a:fillRect/>
                      </a:stretch>
                    </p:blipFill>
                    <p:spPr>
                      <a:xfrm>
                        <a:off x="389532" y="5187201"/>
                        <a:ext cx="1420812" cy="1257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6823A5E-5BFA-4C36-AEBB-53683E871E5C}"/>
              </a:ext>
            </a:extLst>
          </p:cNvPr>
          <p:cNvGraphicFramePr>
            <a:graphicFrameLocks noChangeAspect="1"/>
          </p:cNvGraphicFramePr>
          <p:nvPr>
            <p:extLst>
              <p:ext uri="{D42A27DB-BD31-4B8C-83A1-F6EECF244321}">
                <p14:modId xmlns:p14="http://schemas.microsoft.com/office/powerpoint/2010/main" val="1064851078"/>
              </p:ext>
            </p:extLst>
          </p:nvPr>
        </p:nvGraphicFramePr>
        <p:xfrm>
          <a:off x="5389167" y="5187201"/>
          <a:ext cx="1420812" cy="1257300"/>
        </p:xfrm>
        <a:graphic>
          <a:graphicData uri="http://schemas.openxmlformats.org/presentationml/2006/ole">
            <mc:AlternateContent xmlns:mc="http://schemas.openxmlformats.org/markup-compatibility/2006">
              <mc:Choice xmlns:v="urn:schemas-microsoft-com:vml" Requires="v">
                <p:oleObj spid="_x0000_s560167" name="Equation" r:id="rId16" imgW="672840" imgH="596880" progId="Equation.DSMT4">
                  <p:embed/>
                </p:oleObj>
              </mc:Choice>
              <mc:Fallback>
                <p:oleObj name="Equation" r:id="rId16" imgW="672840" imgH="596880" progId="Equation.DSMT4">
                  <p:embed/>
                  <p:pic>
                    <p:nvPicPr>
                      <p:cNvPr id="12" name="Object 11">
                        <a:extLst>
                          <a:ext uri="{FF2B5EF4-FFF2-40B4-BE49-F238E27FC236}">
                            <a16:creationId xmlns:a16="http://schemas.microsoft.com/office/drawing/2014/main" id="{76823A5E-5BFA-4C36-AEBB-53683E871E5C}"/>
                          </a:ext>
                        </a:extLst>
                      </p:cNvPr>
                      <p:cNvPicPr/>
                      <p:nvPr/>
                    </p:nvPicPr>
                    <p:blipFill>
                      <a:blip r:embed="rId17"/>
                      <a:stretch>
                        <a:fillRect/>
                      </a:stretch>
                    </p:blipFill>
                    <p:spPr>
                      <a:xfrm>
                        <a:off x="5389167" y="5187201"/>
                        <a:ext cx="1420812" cy="12573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C8C3A432-F0D1-4BD7-979F-01B6BAEDD17C}"/>
              </a:ext>
            </a:extLst>
          </p:cNvPr>
          <p:cNvGraphicFramePr>
            <a:graphicFrameLocks noChangeAspect="1"/>
          </p:cNvGraphicFramePr>
          <p:nvPr>
            <p:extLst>
              <p:ext uri="{D42A27DB-BD31-4B8C-83A1-F6EECF244321}">
                <p14:modId xmlns:p14="http://schemas.microsoft.com/office/powerpoint/2010/main" val="1484722081"/>
              </p:ext>
            </p:extLst>
          </p:nvPr>
        </p:nvGraphicFramePr>
        <p:xfrm>
          <a:off x="2151063" y="5187950"/>
          <a:ext cx="777875" cy="1257300"/>
        </p:xfrm>
        <a:graphic>
          <a:graphicData uri="http://schemas.openxmlformats.org/presentationml/2006/ole">
            <mc:AlternateContent xmlns:mc="http://schemas.openxmlformats.org/markup-compatibility/2006">
              <mc:Choice xmlns:v="urn:schemas-microsoft-com:vml" Requires="v">
                <p:oleObj spid="_x0000_s560168" name="Equation" r:id="rId18" imgW="368280" imgH="596880" progId="Equation.DSMT4">
                  <p:embed/>
                </p:oleObj>
              </mc:Choice>
              <mc:Fallback>
                <p:oleObj name="Equation" r:id="rId18" imgW="368280" imgH="596880" progId="Equation.DSMT4">
                  <p:embed/>
                  <p:pic>
                    <p:nvPicPr>
                      <p:cNvPr id="13" name="Object 12">
                        <a:extLst>
                          <a:ext uri="{FF2B5EF4-FFF2-40B4-BE49-F238E27FC236}">
                            <a16:creationId xmlns:a16="http://schemas.microsoft.com/office/drawing/2014/main" id="{C8C3A432-F0D1-4BD7-979F-01B6BAEDD17C}"/>
                          </a:ext>
                        </a:extLst>
                      </p:cNvPr>
                      <p:cNvPicPr/>
                      <p:nvPr/>
                    </p:nvPicPr>
                    <p:blipFill>
                      <a:blip r:embed="rId19"/>
                      <a:stretch>
                        <a:fillRect/>
                      </a:stretch>
                    </p:blipFill>
                    <p:spPr>
                      <a:xfrm>
                        <a:off x="2151063" y="5187950"/>
                        <a:ext cx="777875" cy="12573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AA3B9A4-1481-4D50-BB5E-EA7B66D52D62}"/>
              </a:ext>
            </a:extLst>
          </p:cNvPr>
          <p:cNvGraphicFramePr>
            <a:graphicFrameLocks noChangeAspect="1"/>
          </p:cNvGraphicFramePr>
          <p:nvPr/>
        </p:nvGraphicFramePr>
        <p:xfrm>
          <a:off x="7196561" y="5187201"/>
          <a:ext cx="750888" cy="1257300"/>
        </p:xfrm>
        <a:graphic>
          <a:graphicData uri="http://schemas.openxmlformats.org/presentationml/2006/ole">
            <mc:AlternateContent xmlns:mc="http://schemas.openxmlformats.org/markup-compatibility/2006">
              <mc:Choice xmlns:v="urn:schemas-microsoft-com:vml" Requires="v">
                <p:oleObj spid="_x0000_s560169" name="Equation" r:id="rId20" imgW="355320" imgH="596880" progId="Equation.DSMT4">
                  <p:embed/>
                </p:oleObj>
              </mc:Choice>
              <mc:Fallback>
                <p:oleObj name="Equation" r:id="rId20" imgW="355320" imgH="596880" progId="Equation.DSMT4">
                  <p:embed/>
                  <p:pic>
                    <p:nvPicPr>
                      <p:cNvPr id="14" name="Object 13">
                        <a:extLst>
                          <a:ext uri="{FF2B5EF4-FFF2-40B4-BE49-F238E27FC236}">
                            <a16:creationId xmlns:a16="http://schemas.microsoft.com/office/drawing/2014/main" id="{9AA3B9A4-1481-4D50-BB5E-EA7B66D52D62}"/>
                          </a:ext>
                        </a:extLst>
                      </p:cNvPr>
                      <p:cNvPicPr/>
                      <p:nvPr/>
                    </p:nvPicPr>
                    <p:blipFill>
                      <a:blip r:embed="rId21"/>
                      <a:stretch>
                        <a:fillRect/>
                      </a:stretch>
                    </p:blipFill>
                    <p:spPr>
                      <a:xfrm>
                        <a:off x="7196561" y="5187201"/>
                        <a:ext cx="750888" cy="1257300"/>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181139B9-EC16-4719-AB43-21901033047F}"/>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40502883"/>
      </p:ext>
    </p:extLst>
  </p:cSld>
  <p:clrMapOvr>
    <a:masterClrMapping/>
  </p:clrMapOvr>
  <mc:AlternateContent xmlns:mc="http://schemas.openxmlformats.org/markup-compatibility/2006" xmlns:p14="http://schemas.microsoft.com/office/powerpoint/2010/main">
    <mc:Choice Requires="p14">
      <p:transition spd="slow" p14:dur="2000" advTm="120690"/>
    </mc:Choice>
    <mc:Fallback xmlns="">
      <p:transition spd="slow" advTm="12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what it means for a linear operator to be normal:</a:t>
            </a:r>
          </a:p>
          <a:p>
            <a:pPr marL="457200" lvl="1" indent="0" algn="ctr">
              <a:buNone/>
            </a:pPr>
            <a:r>
              <a:rPr lang="en-US" i="1" dirty="0">
                <a:latin typeface="Times New Roman" panose="02020603050405020304" pitchFamily="18" charset="0"/>
              </a:rPr>
              <a:t>AA</a:t>
            </a:r>
            <a:r>
              <a:rPr lang="en-US" i="1"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A</a:t>
            </a:r>
            <a:r>
              <a:rPr lang="en-US" i="1" baseline="30000" dirty="0">
                <a:latin typeface="Times New Roman" panose="02020603050405020304" pitchFamily="18" charset="0"/>
              </a:rPr>
              <a:t>*</a:t>
            </a:r>
            <a:r>
              <a:rPr lang="en-US" i="1" dirty="0">
                <a:latin typeface="Times New Roman" panose="02020603050405020304" pitchFamily="18" charset="0"/>
              </a:rPr>
              <a:t>A</a:t>
            </a:r>
            <a:r>
              <a:rPr lang="en-US" dirty="0"/>
              <a:t> </a:t>
            </a:r>
            <a:endParaRPr lang="en-US" i="1" dirty="0"/>
          </a:p>
          <a:p>
            <a:pPr lvl="1"/>
            <a:r>
              <a:rPr lang="en-US" dirty="0"/>
              <a:t>Understand that all self-adjoint and skew-adjoint linear operators are normal, but there are others</a:t>
            </a:r>
          </a:p>
          <a:p>
            <a:pPr lvl="1"/>
            <a:r>
              <a:rPr lang="en-US" dirty="0"/>
              <a:t>Know that for normal matrices, </a:t>
            </a:r>
            <a:r>
              <a:rPr lang="en-US" dirty="0">
                <a:latin typeface="Times New Roman" panose="02020603050405020304" pitchFamily="18" charset="0"/>
              </a:rPr>
              <a:t>||</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i="1" baseline="30000"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a:t>
            </a:r>
            <a:r>
              <a:rPr lang="en-US" baseline="-25000" dirty="0">
                <a:latin typeface="Times New Roman" panose="02020603050405020304" pitchFamily="18" charset="0"/>
              </a:rPr>
              <a:t>2</a:t>
            </a:r>
            <a:endParaRPr lang="en-US" dirty="0">
              <a:latin typeface="Times New Roman" panose="02020603050405020304" pitchFamily="18" charset="0"/>
            </a:endParaRPr>
          </a:p>
          <a:p>
            <a:pPr lvl="1"/>
            <a:r>
              <a:rPr lang="en-US" dirty="0"/>
              <a:t>Know that if a linear operator is normal,</a:t>
            </a:r>
          </a:p>
          <a:p>
            <a:pPr marL="457200" lvl="1" indent="0">
              <a:buNone/>
            </a:pPr>
            <a:r>
              <a:rPr lang="en-US" dirty="0"/>
              <a:t>	then the null space and the range of both </a:t>
            </a:r>
            <a:r>
              <a:rPr lang="en-US" i="1" dirty="0">
                <a:latin typeface="Times New Roman" panose="02020603050405020304" pitchFamily="18" charset="0"/>
              </a:rPr>
              <a:t>A</a:t>
            </a:r>
            <a:r>
              <a:rPr lang="en-US" dirty="0"/>
              <a:t> and </a:t>
            </a:r>
            <a:r>
              <a:rPr lang="en-US" i="1" dirty="0">
                <a:latin typeface="Times New Roman" panose="02020603050405020304" pitchFamily="18" charset="0"/>
              </a:rPr>
              <a:t>A</a:t>
            </a:r>
            <a:r>
              <a:rPr lang="en-US" i="1" baseline="30000" dirty="0">
                <a:latin typeface="Times New Roman" panose="02020603050405020304" pitchFamily="18" charset="0"/>
              </a:rPr>
              <a:t>*</a:t>
            </a:r>
            <a:r>
              <a:rPr lang="en-US" i="1" dirty="0"/>
              <a:t> </a:t>
            </a:r>
            <a:r>
              <a:rPr lang="en-US" dirty="0"/>
              <a:t>are identical</a:t>
            </a:r>
          </a:p>
        </p:txBody>
      </p:sp>
      <p:sp>
        <p:nvSpPr>
          <p:cNvPr id="4" name="Footer Placeholder 3"/>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17" name="Audio 16">
            <a:hlinkClick r:id="" action="ppaction://media"/>
            <a:extLst>
              <a:ext uri="{FF2B5EF4-FFF2-40B4-BE49-F238E27FC236}">
                <a16:creationId xmlns:a16="http://schemas.microsoft.com/office/drawing/2014/main" id="{FF99B182-E021-4FEA-938E-FD56ABC8EA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46527"/>
    </mc:Choice>
    <mc:Fallback xmlns="">
      <p:transition spd="slow" advTm="4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https://en.wikipedia.org/wiki/Normal_matrix</a:t>
            </a:r>
          </a:p>
          <a:p>
            <a:pPr marL="0" indent="0">
              <a:buNone/>
            </a:pPr>
            <a:r>
              <a:rPr lang="en-US" dirty="0"/>
              <a:t>[2] 	https://en.wikipedia.org/wiki/Normal_operator</a:t>
            </a:r>
          </a:p>
        </p:txBody>
      </p:sp>
      <p:sp>
        <p:nvSpPr>
          <p:cNvPr id="4" name="Footer Placeholder 3"/>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what it is for a linear operator to be normal</a:t>
            </a:r>
          </a:p>
          <a:p>
            <a:pPr lvl="1"/>
            <a:r>
              <a:rPr lang="en-US" dirty="0"/>
              <a:t>Investigate how such linear operators and their adjoints affect the length of vectors</a:t>
            </a:r>
          </a:p>
          <a:p>
            <a:pPr lvl="1"/>
            <a:r>
              <a:rPr lang="en-US" dirty="0"/>
              <a:t>See that the null space and range are identical for both a normal linear operator and its adjoint</a:t>
            </a:r>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944FAC0A-471F-4B0D-A0F6-906B0C89CB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2578"/>
    </mc:Choice>
    <mc:Fallback xmlns="">
      <p:transition spd="slow" advTm="22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A linear operator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U </a:t>
            </a:r>
            <a:r>
              <a:rPr lang="en-US" dirty="0"/>
              <a:t>  is said to be </a:t>
            </a:r>
            <a:r>
              <a:rPr lang="en-US" i="1" dirty="0"/>
              <a:t>normal</a:t>
            </a:r>
            <a:r>
              <a:rPr lang="en-US" dirty="0"/>
              <a:t> if it commutes with its adjoint</a:t>
            </a:r>
          </a:p>
          <a:p>
            <a:endParaRPr lang="en-US"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3" name="Object 12">
            <a:extLst>
              <a:ext uri="{FF2B5EF4-FFF2-40B4-BE49-F238E27FC236}">
                <a16:creationId xmlns:a16="http://schemas.microsoft.com/office/drawing/2014/main" id="{AFE39013-E91E-4B1B-A7D9-7362C155972F}"/>
              </a:ext>
            </a:extLst>
          </p:cNvPr>
          <p:cNvGraphicFramePr>
            <a:graphicFrameLocks noChangeAspect="1"/>
          </p:cNvGraphicFramePr>
          <p:nvPr>
            <p:extLst>
              <p:ext uri="{D42A27DB-BD31-4B8C-83A1-F6EECF244321}">
                <p14:modId xmlns:p14="http://schemas.microsoft.com/office/powerpoint/2010/main" val="3771052865"/>
              </p:ext>
            </p:extLst>
          </p:nvPr>
        </p:nvGraphicFramePr>
        <p:xfrm>
          <a:off x="3878263" y="2162175"/>
          <a:ext cx="1385887" cy="382588"/>
        </p:xfrm>
        <a:graphic>
          <a:graphicData uri="http://schemas.openxmlformats.org/presentationml/2006/ole">
            <mc:AlternateContent xmlns:mc="http://schemas.openxmlformats.org/markup-compatibility/2006">
              <mc:Choice xmlns:v="urn:schemas-microsoft-com:vml" Requires="v">
                <p:oleObj spid="_x0000_s515197" name="Equation" r:id="rId6" imgW="596880" imgH="164880" progId="Equation.DSMT4">
                  <p:embed/>
                </p:oleObj>
              </mc:Choice>
              <mc:Fallback>
                <p:oleObj name="Equation" r:id="rId6" imgW="596880" imgH="164880" progId="Equation.DSMT4">
                  <p:embed/>
                  <p:pic>
                    <p:nvPicPr>
                      <p:cNvPr id="14" name="Object 13">
                        <a:extLst>
                          <a:ext uri="{FF2B5EF4-FFF2-40B4-BE49-F238E27FC236}">
                            <a16:creationId xmlns:a16="http://schemas.microsoft.com/office/drawing/2014/main" id="{B9D48994-B064-4419-914A-E10AC993064E}"/>
                          </a:ext>
                        </a:extLst>
                      </p:cNvPr>
                      <p:cNvPicPr/>
                      <p:nvPr/>
                    </p:nvPicPr>
                    <p:blipFill>
                      <a:blip r:embed="rId7"/>
                      <a:stretch>
                        <a:fillRect/>
                      </a:stretch>
                    </p:blipFill>
                    <p:spPr>
                      <a:xfrm>
                        <a:off x="3878263" y="2162175"/>
                        <a:ext cx="1385887" cy="382588"/>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B5088201-9A17-46E3-966E-A59C1358F26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xmlns:p14="http://schemas.microsoft.com/office/powerpoint/2010/main">
    <mc:Choice Requires="p14">
      <p:transition spd="slow" p14:dur="2000" advTm="20140"/>
    </mc:Choice>
    <mc:Fallback xmlns="">
      <p:transition spd="slow" advTm="2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Non-examples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This is not normally true</a:t>
            </a:r>
          </a:p>
          <a:p>
            <a:pPr lvl="1"/>
            <a:r>
              <a:rPr lang="en-US" dirty="0"/>
              <a:t>For example, </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9" name="Object 8">
            <a:extLst>
              <a:ext uri="{FF2B5EF4-FFF2-40B4-BE49-F238E27FC236}">
                <a16:creationId xmlns:a16="http://schemas.microsoft.com/office/drawing/2014/main" id="{48230705-92A5-4D8A-9813-5FD58E538821}"/>
              </a:ext>
            </a:extLst>
          </p:cNvPr>
          <p:cNvGraphicFramePr>
            <a:graphicFrameLocks noChangeAspect="1"/>
          </p:cNvGraphicFramePr>
          <p:nvPr>
            <p:extLst>
              <p:ext uri="{D42A27DB-BD31-4B8C-83A1-F6EECF244321}">
                <p14:modId xmlns:p14="http://schemas.microsoft.com/office/powerpoint/2010/main" val="644023526"/>
              </p:ext>
            </p:extLst>
          </p:nvPr>
        </p:nvGraphicFramePr>
        <p:xfrm>
          <a:off x="3348920" y="2205214"/>
          <a:ext cx="1593850" cy="914400"/>
        </p:xfrm>
        <a:graphic>
          <a:graphicData uri="http://schemas.openxmlformats.org/presentationml/2006/ole">
            <mc:AlternateContent xmlns:mc="http://schemas.openxmlformats.org/markup-compatibility/2006">
              <mc:Choice xmlns:v="urn:schemas-microsoft-com:vml" Requires="v">
                <p:oleObj spid="_x0000_s552980" name="Equation" r:id="rId6" imgW="685800" imgH="393480" progId="Equation.DSMT4">
                  <p:embed/>
                </p:oleObj>
              </mc:Choice>
              <mc:Fallback>
                <p:oleObj name="Equation" r:id="rId6" imgW="685800" imgH="393480" progId="Equation.DSMT4">
                  <p:embed/>
                  <p:pic>
                    <p:nvPicPr>
                      <p:cNvPr id="22" name="Object 21">
                        <a:extLst>
                          <a:ext uri="{FF2B5EF4-FFF2-40B4-BE49-F238E27FC236}">
                            <a16:creationId xmlns:a16="http://schemas.microsoft.com/office/drawing/2014/main" id="{B7CF5104-4CF6-4ADF-83C3-A7B82BD930DB}"/>
                          </a:ext>
                        </a:extLst>
                      </p:cNvPr>
                      <p:cNvPicPr/>
                      <p:nvPr/>
                    </p:nvPicPr>
                    <p:blipFill>
                      <a:blip r:embed="rId7"/>
                      <a:stretch>
                        <a:fillRect/>
                      </a:stretch>
                    </p:blipFill>
                    <p:spPr>
                      <a:xfrm>
                        <a:off x="3348920" y="2205214"/>
                        <a:ext cx="1593850" cy="9144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CCBC9D0-9E93-4026-9FFA-09EB7896FBBD}"/>
              </a:ext>
            </a:extLst>
          </p:cNvPr>
          <p:cNvGraphicFramePr>
            <a:graphicFrameLocks noChangeAspect="1"/>
          </p:cNvGraphicFramePr>
          <p:nvPr>
            <p:extLst>
              <p:ext uri="{D42A27DB-BD31-4B8C-83A1-F6EECF244321}">
                <p14:modId xmlns:p14="http://schemas.microsoft.com/office/powerpoint/2010/main" val="2788145170"/>
              </p:ext>
            </p:extLst>
          </p:nvPr>
        </p:nvGraphicFramePr>
        <p:xfrm>
          <a:off x="2069586" y="3122536"/>
          <a:ext cx="4338638" cy="914400"/>
        </p:xfrm>
        <a:graphic>
          <a:graphicData uri="http://schemas.openxmlformats.org/presentationml/2006/ole">
            <mc:AlternateContent xmlns:mc="http://schemas.openxmlformats.org/markup-compatibility/2006">
              <mc:Choice xmlns:v="urn:schemas-microsoft-com:vml" Requires="v">
                <p:oleObj spid="_x0000_s552981" name="Equation" r:id="rId8" imgW="1866600" imgH="393480" progId="Equation.DSMT4">
                  <p:embed/>
                </p:oleObj>
              </mc:Choice>
              <mc:Fallback>
                <p:oleObj name="Equation" r:id="rId8" imgW="1866600" imgH="393480" progId="Equation.DSMT4">
                  <p:embed/>
                  <p:pic>
                    <p:nvPicPr>
                      <p:cNvPr id="9" name="Object 8">
                        <a:extLst>
                          <a:ext uri="{FF2B5EF4-FFF2-40B4-BE49-F238E27FC236}">
                            <a16:creationId xmlns:a16="http://schemas.microsoft.com/office/drawing/2014/main" id="{48230705-92A5-4D8A-9813-5FD58E538821}"/>
                          </a:ext>
                        </a:extLst>
                      </p:cNvPr>
                      <p:cNvPicPr/>
                      <p:nvPr/>
                    </p:nvPicPr>
                    <p:blipFill>
                      <a:blip r:embed="rId9"/>
                      <a:stretch>
                        <a:fillRect/>
                      </a:stretch>
                    </p:blipFill>
                    <p:spPr>
                      <a:xfrm>
                        <a:off x="2069586" y="3122536"/>
                        <a:ext cx="4338638" cy="9144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E510F34-EADB-43C7-9130-D9DC1171911A}"/>
              </a:ext>
            </a:extLst>
          </p:cNvPr>
          <p:cNvGraphicFramePr>
            <a:graphicFrameLocks noChangeAspect="1"/>
          </p:cNvGraphicFramePr>
          <p:nvPr>
            <p:extLst>
              <p:ext uri="{D42A27DB-BD31-4B8C-83A1-F6EECF244321}">
                <p14:modId xmlns:p14="http://schemas.microsoft.com/office/powerpoint/2010/main" val="3137290299"/>
              </p:ext>
            </p:extLst>
          </p:nvPr>
        </p:nvGraphicFramePr>
        <p:xfrm>
          <a:off x="2055299" y="4036936"/>
          <a:ext cx="4367212" cy="914400"/>
        </p:xfrm>
        <a:graphic>
          <a:graphicData uri="http://schemas.openxmlformats.org/presentationml/2006/ole">
            <mc:AlternateContent xmlns:mc="http://schemas.openxmlformats.org/markup-compatibility/2006">
              <mc:Choice xmlns:v="urn:schemas-microsoft-com:vml" Requires="v">
                <p:oleObj spid="_x0000_s552982" name="Equation" r:id="rId10" imgW="1879560" imgH="393480" progId="Equation.DSMT4">
                  <p:embed/>
                </p:oleObj>
              </mc:Choice>
              <mc:Fallback>
                <p:oleObj name="Equation" r:id="rId10" imgW="1879560" imgH="393480" progId="Equation.DSMT4">
                  <p:embed/>
                  <p:pic>
                    <p:nvPicPr>
                      <p:cNvPr id="10" name="Object 9">
                        <a:extLst>
                          <a:ext uri="{FF2B5EF4-FFF2-40B4-BE49-F238E27FC236}">
                            <a16:creationId xmlns:a16="http://schemas.microsoft.com/office/drawing/2014/main" id="{4CCBC9D0-9E93-4026-9FFA-09EB7896FBBD}"/>
                          </a:ext>
                        </a:extLst>
                      </p:cNvPr>
                      <p:cNvPicPr/>
                      <p:nvPr/>
                    </p:nvPicPr>
                    <p:blipFill>
                      <a:blip r:embed="rId11"/>
                      <a:stretch>
                        <a:fillRect/>
                      </a:stretch>
                    </p:blipFill>
                    <p:spPr>
                      <a:xfrm>
                        <a:off x="2055299" y="4036936"/>
                        <a:ext cx="4367212" cy="91440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C271F91F-8DE2-4B9F-AAB8-1BFC7FF65F4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07823432"/>
      </p:ext>
    </p:extLst>
  </p:cSld>
  <p:clrMapOvr>
    <a:masterClrMapping/>
  </p:clrMapOvr>
  <mc:AlternateContent xmlns:mc="http://schemas.openxmlformats.org/markup-compatibility/2006" xmlns:p14="http://schemas.microsoft.com/office/powerpoint/2010/main">
    <mc:Choice Requires="p14">
      <p:transition spd="slow" p14:dur="2000" advTm="47027"/>
    </mc:Choice>
    <mc:Fallback xmlns="">
      <p:transition spd="slow" advTm="4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Examples of normal operators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pPr marL="0" indent="0">
              <a:buNone/>
            </a:pPr>
            <a:r>
              <a:rPr lang="en-US" dirty="0"/>
              <a:t>Theorem</a:t>
            </a:r>
          </a:p>
          <a:p>
            <a:pPr marL="0" indent="0">
              <a:buNone/>
            </a:pPr>
            <a:r>
              <a:rPr lang="en-US" dirty="0"/>
              <a:t>	Every self-adjoint and skew-adjoint linear operator is</a:t>
            </a:r>
            <a:br>
              <a:rPr lang="en-US" dirty="0"/>
            </a:br>
            <a:r>
              <a:rPr lang="en-US" dirty="0"/>
              <a:t>	normal.</a:t>
            </a:r>
          </a:p>
          <a:p>
            <a:pPr marL="0" indent="0">
              <a:buNone/>
            </a:pPr>
            <a:endParaRPr lang="en-US" dirty="0"/>
          </a:p>
          <a:p>
            <a:pPr marL="0" indent="0">
              <a:buNone/>
            </a:pPr>
            <a:r>
              <a:rPr lang="en-US" dirty="0"/>
              <a:t>Proof:</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t>, then </a:t>
            </a:r>
            <a:r>
              <a:rPr lang="en-US" i="1" dirty="0">
                <a:latin typeface="Times New Roman" panose="02020603050405020304" pitchFamily="18" charset="0"/>
              </a:rPr>
              <a:t>AA</a:t>
            </a:r>
            <a:r>
              <a:rPr lang="en-US"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a:t>
            </a:r>
            <a:r>
              <a:rPr lang="en-US" i="1" dirty="0">
                <a:latin typeface="Times New Roman" panose="02020603050405020304" pitchFamily="18" charset="0"/>
              </a:rPr>
              <a:t>A</a:t>
            </a:r>
            <a:r>
              <a:rPr lang="en-US" dirty="0"/>
              <a:t>. </a:t>
            </a:r>
          </a:p>
          <a:p>
            <a:pPr marL="0" indent="0">
              <a:buNone/>
            </a:pPr>
            <a:r>
              <a:rPr lang="en-US" i="1" dirty="0"/>
              <a:t>	</a:t>
            </a:r>
            <a:r>
              <a:rPr lang="en-US" dirty="0"/>
              <a:t>Thus, a self-adjoint operator is normal.</a:t>
            </a:r>
          </a:p>
          <a:p>
            <a:pPr marL="0" indent="0">
              <a:buNone/>
            </a:pPr>
            <a:endParaRPr lang="en-US" dirty="0"/>
          </a:p>
          <a:p>
            <a:pPr marL="0" indent="0">
              <a:buNone/>
            </a:pPr>
            <a:r>
              <a:rPr lang="en-US" dirty="0"/>
              <a:t>	If </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A</a:t>
            </a:r>
            <a:r>
              <a:rPr lang="en-US" dirty="0"/>
              <a:t>, then </a:t>
            </a:r>
            <a:r>
              <a:rPr lang="en-US" i="1" dirty="0">
                <a:latin typeface="Times New Roman" panose="02020603050405020304" pitchFamily="18" charset="0"/>
              </a:rPr>
              <a:t>AA</a:t>
            </a:r>
            <a:r>
              <a:rPr lang="en-US"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a:t>
            </a:r>
            <a:r>
              <a:rPr lang="en-US" i="1" dirty="0">
                <a:latin typeface="Times New Roman" panose="02020603050405020304" pitchFamily="18" charset="0"/>
              </a:rPr>
              <a:t>A</a:t>
            </a:r>
            <a:r>
              <a:rPr lang="en-US" dirty="0"/>
              <a:t>.</a:t>
            </a:r>
          </a:p>
          <a:p>
            <a:pPr marL="0" indent="0">
              <a:buNone/>
            </a:pPr>
            <a:r>
              <a:rPr lang="en-US" dirty="0"/>
              <a:t>	Thus, a skew-adjoint operator is normal. ▮</a:t>
            </a:r>
          </a:p>
          <a:p>
            <a:pPr marL="0" indent="0">
              <a:buNone/>
            </a:pPr>
            <a:endParaRPr lang="en-US" dirty="0"/>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15" name="Audio 14">
            <a:hlinkClick r:id="" action="ppaction://media"/>
            <a:extLst>
              <a:ext uri="{FF2B5EF4-FFF2-40B4-BE49-F238E27FC236}">
                <a16:creationId xmlns:a16="http://schemas.microsoft.com/office/drawing/2014/main" id="{283535A7-1FFF-4CB3-9DF4-D95E672A2F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67864195"/>
      </p:ext>
    </p:extLst>
  </p:cSld>
  <p:clrMapOvr>
    <a:masterClrMapping/>
  </p:clrMapOvr>
  <mc:AlternateContent xmlns:mc="http://schemas.openxmlformats.org/markup-compatibility/2006" xmlns:p14="http://schemas.microsoft.com/office/powerpoint/2010/main">
    <mc:Choice Requires="p14">
      <p:transition spd="slow" p14:dur="2000" advTm="64696"/>
    </mc:Choice>
    <mc:Fallback xmlns="">
      <p:transition spd="slow" advTm="64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Examples of normal operators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As a consequence:</a:t>
            </a:r>
          </a:p>
          <a:p>
            <a:pPr lvl="1"/>
            <a:r>
              <a:rPr lang="en-US" dirty="0"/>
              <a:t>Every real symmetric matrix is normal</a:t>
            </a:r>
          </a:p>
          <a:p>
            <a:pPr lvl="1"/>
            <a:r>
              <a:rPr lang="en-US" dirty="0"/>
              <a:t>Every real skew-symmetric matrix is normal</a:t>
            </a:r>
          </a:p>
          <a:p>
            <a:pPr lvl="1"/>
            <a:r>
              <a:rPr lang="en-US" dirty="0"/>
              <a:t>Every conjugate symmetric matrix is normal</a:t>
            </a:r>
          </a:p>
          <a:p>
            <a:pPr lvl="1"/>
            <a:r>
              <a:rPr lang="en-US" dirty="0"/>
              <a:t>Every conjugate skew-symmetric matrix is normal</a:t>
            </a:r>
          </a:p>
          <a:p>
            <a:pPr lvl="1"/>
            <a:endParaRPr lang="en-US" dirty="0"/>
          </a:p>
          <a:p>
            <a:r>
              <a:rPr lang="en-US" dirty="0"/>
              <a:t>There are other matrices that are neither symmetric nor skew-symmetric that are normal</a:t>
            </a:r>
          </a:p>
          <a:p>
            <a:pPr marL="0" indent="0">
              <a:buNone/>
            </a:pPr>
            <a:endParaRPr lang="en-US" dirty="0"/>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a:extLst>
              <a:ext uri="{FF2B5EF4-FFF2-40B4-BE49-F238E27FC236}">
                <a16:creationId xmlns:a16="http://schemas.microsoft.com/office/drawing/2014/main" id="{D48945F6-7F8B-46DE-97BC-0B7BF52E2D26}"/>
              </a:ext>
            </a:extLst>
          </p:cNvPr>
          <p:cNvGraphicFramePr>
            <a:graphicFrameLocks noChangeAspect="1"/>
          </p:cNvGraphicFramePr>
          <p:nvPr>
            <p:extLst>
              <p:ext uri="{D42A27DB-BD31-4B8C-83A1-F6EECF244321}">
                <p14:modId xmlns:p14="http://schemas.microsoft.com/office/powerpoint/2010/main" val="1363809500"/>
              </p:ext>
            </p:extLst>
          </p:nvPr>
        </p:nvGraphicFramePr>
        <p:xfrm>
          <a:off x="1741144" y="4922837"/>
          <a:ext cx="2066925" cy="1385888"/>
        </p:xfrm>
        <a:graphic>
          <a:graphicData uri="http://schemas.openxmlformats.org/presentationml/2006/ole">
            <mc:AlternateContent xmlns:mc="http://schemas.openxmlformats.org/markup-compatibility/2006">
              <mc:Choice xmlns:v="urn:schemas-microsoft-com:vml" Requires="v">
                <p:oleObj spid="_x0000_s553998" name="Equation" r:id="rId6" imgW="888840" imgH="596880" progId="Equation.DSMT4">
                  <p:embed/>
                </p:oleObj>
              </mc:Choice>
              <mc:Fallback>
                <p:oleObj name="Equation" r:id="rId6" imgW="888840" imgH="59688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7"/>
                      <a:stretch>
                        <a:fillRect/>
                      </a:stretch>
                    </p:blipFill>
                    <p:spPr>
                      <a:xfrm>
                        <a:off x="1741144" y="4922837"/>
                        <a:ext cx="2066925" cy="138588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182BB78C-DA1A-4768-971C-DB0008A68F55}"/>
              </a:ext>
            </a:extLst>
          </p:cNvPr>
          <p:cNvGraphicFramePr>
            <a:graphicFrameLocks noChangeAspect="1"/>
          </p:cNvGraphicFramePr>
          <p:nvPr>
            <p:extLst>
              <p:ext uri="{D42A27DB-BD31-4B8C-83A1-F6EECF244321}">
                <p14:modId xmlns:p14="http://schemas.microsoft.com/office/powerpoint/2010/main" val="2400478202"/>
              </p:ext>
            </p:extLst>
          </p:nvPr>
        </p:nvGraphicFramePr>
        <p:xfrm>
          <a:off x="4065588" y="4922838"/>
          <a:ext cx="3071812" cy="1385887"/>
        </p:xfrm>
        <a:graphic>
          <a:graphicData uri="http://schemas.openxmlformats.org/presentationml/2006/ole">
            <mc:AlternateContent xmlns:mc="http://schemas.openxmlformats.org/markup-compatibility/2006">
              <mc:Choice xmlns:v="urn:schemas-microsoft-com:vml" Requires="v">
                <p:oleObj spid="_x0000_s553999" name="Equation" r:id="rId8" imgW="1320480" imgH="596880" progId="Equation.DSMT4">
                  <p:embed/>
                </p:oleObj>
              </mc:Choice>
              <mc:Fallback>
                <p:oleObj name="Equation" r:id="rId8" imgW="1320480" imgH="596880" progId="Equation.DSMT4">
                  <p:embed/>
                  <p:pic>
                    <p:nvPicPr>
                      <p:cNvPr id="7" name="Object 6">
                        <a:extLst>
                          <a:ext uri="{FF2B5EF4-FFF2-40B4-BE49-F238E27FC236}">
                            <a16:creationId xmlns:a16="http://schemas.microsoft.com/office/drawing/2014/main" id="{D48945F6-7F8B-46DE-97BC-0B7BF52E2D26}"/>
                          </a:ext>
                        </a:extLst>
                      </p:cNvPr>
                      <p:cNvPicPr/>
                      <p:nvPr/>
                    </p:nvPicPr>
                    <p:blipFill>
                      <a:blip r:embed="rId9"/>
                      <a:stretch>
                        <a:fillRect/>
                      </a:stretch>
                    </p:blipFill>
                    <p:spPr>
                      <a:xfrm>
                        <a:off x="4065588" y="4922838"/>
                        <a:ext cx="3071812" cy="1385887"/>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B61792C1-8D14-40EB-A159-2068411462D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63983699"/>
      </p:ext>
    </p:extLst>
  </p:cSld>
  <p:clrMapOvr>
    <a:masterClrMapping/>
  </p:clrMapOvr>
  <mc:AlternateContent xmlns:mc="http://schemas.openxmlformats.org/markup-compatibility/2006" xmlns:p14="http://schemas.microsoft.com/office/powerpoint/2010/main">
    <mc:Choice Requires="p14">
      <p:transition spd="slow" p14:dur="2000" advTm="64742"/>
    </mc:Choice>
    <mc:Fallback xmlns="">
      <p:transition spd="slow" advTm="64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Consequences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i="1" dirty="0"/>
              <a:t> </a:t>
            </a:r>
            <a:r>
              <a:rPr lang="en-US" dirty="0"/>
              <a:t>is normal, then </a:t>
            </a:r>
            <a:r>
              <a:rPr lang="en-US" dirty="0">
                <a:latin typeface="Times New Roman" panose="02020603050405020304" pitchFamily="18" charset="0"/>
              </a:rPr>
              <a:t>||</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a:t>
            </a:r>
            <a:r>
              <a:rPr lang="en-US" b="1" dirty="0">
                <a:latin typeface="Times New Roman" panose="02020603050405020304" pitchFamily="18" charset="0"/>
              </a:rPr>
              <a:t>u||</a:t>
            </a:r>
            <a:r>
              <a:rPr lang="en-US" b="1" baseline="-25000" dirty="0">
                <a:latin typeface="Times New Roman" panose="02020603050405020304" pitchFamily="18" charset="0"/>
              </a:rPr>
              <a:t>2</a:t>
            </a:r>
            <a:r>
              <a:rPr lang="en-US" dirty="0"/>
              <a:t> for all </a:t>
            </a:r>
            <a:r>
              <a:rPr lang="en-US" b="1" dirty="0">
                <a:latin typeface="Times New Roman" panose="02020603050405020304" pitchFamily="18" charset="0"/>
              </a:rPr>
              <a:t>u</a:t>
            </a:r>
            <a:r>
              <a:rPr lang="en-US" dirty="0"/>
              <a:t>.</a:t>
            </a:r>
          </a:p>
          <a:p>
            <a:pPr marL="0" indent="0">
              <a:buNone/>
            </a:pPr>
            <a:endParaRPr lang="en-US" dirty="0"/>
          </a:p>
          <a:p>
            <a:pPr marL="0" indent="0">
              <a:buNone/>
            </a:pPr>
            <a:r>
              <a:rPr lang="en-US" dirty="0"/>
              <a:t>Proof:</a:t>
            </a:r>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a:p>
            <a:pPr marL="0" indent="0">
              <a:buNone/>
            </a:pPr>
            <a:endParaRPr lang="en-US" dirty="0"/>
          </a:p>
          <a:p>
            <a:pPr marL="0" indent="0">
              <a:buNone/>
            </a:pPr>
            <a:endParaRPr lang="en-US" sz="1050" dirty="0"/>
          </a:p>
          <a:p>
            <a:pPr marL="0" indent="0">
              <a:buNone/>
            </a:pPr>
            <a:r>
              <a:rPr lang="en-US" dirty="0"/>
              <a:t>	Thus, </a:t>
            </a:r>
            <a:r>
              <a:rPr lang="en-US" dirty="0">
                <a:latin typeface="Times New Roman" panose="02020603050405020304" pitchFamily="18" charset="0"/>
              </a:rPr>
              <a:t>||</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a:t>
            </a:r>
            <a:r>
              <a:rPr lang="en-US" b="1" dirty="0">
                <a:latin typeface="Times New Roman" panose="02020603050405020304" pitchFamily="18" charset="0"/>
              </a:rPr>
              <a:t>u||</a:t>
            </a:r>
            <a:r>
              <a:rPr lang="en-US" b="1" baseline="-25000" dirty="0">
                <a:latin typeface="Times New Roman" panose="02020603050405020304" pitchFamily="18" charset="0"/>
              </a:rPr>
              <a:t>2</a:t>
            </a:r>
            <a:r>
              <a:rPr lang="en-US" dirty="0"/>
              <a:t> . ▮</a:t>
            </a:r>
          </a:p>
          <a:p>
            <a:pPr marL="0" indent="0">
              <a:buNone/>
            </a:pPr>
            <a:endParaRPr lang="en-US" dirty="0"/>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7" name="Object 6">
            <a:extLst>
              <a:ext uri="{FF2B5EF4-FFF2-40B4-BE49-F238E27FC236}">
                <a16:creationId xmlns:a16="http://schemas.microsoft.com/office/drawing/2014/main" id="{FE77A244-E3CC-4040-A95B-C9446B851C11}"/>
              </a:ext>
            </a:extLst>
          </p:cNvPr>
          <p:cNvGraphicFramePr>
            <a:graphicFrameLocks noChangeAspect="1"/>
          </p:cNvGraphicFramePr>
          <p:nvPr>
            <p:extLst>
              <p:ext uri="{D42A27DB-BD31-4B8C-83A1-F6EECF244321}">
                <p14:modId xmlns:p14="http://schemas.microsoft.com/office/powerpoint/2010/main" val="606589845"/>
              </p:ext>
            </p:extLst>
          </p:nvPr>
        </p:nvGraphicFramePr>
        <p:xfrm>
          <a:off x="2944546" y="2868612"/>
          <a:ext cx="2184400" cy="560388"/>
        </p:xfrm>
        <a:graphic>
          <a:graphicData uri="http://schemas.openxmlformats.org/presentationml/2006/ole">
            <mc:AlternateContent xmlns:mc="http://schemas.openxmlformats.org/markup-compatibility/2006">
              <mc:Choice xmlns:v="urn:schemas-microsoft-com:vml" Requires="v">
                <p:oleObj spid="_x0000_s555043" name="Equation" r:id="rId6" imgW="939600" imgH="241200" progId="Equation.DSMT4">
                  <p:embed/>
                </p:oleObj>
              </mc:Choice>
              <mc:Fallback>
                <p:oleObj name="Equation" r:id="rId6" imgW="939600" imgH="241200" progId="Equation.DSMT4">
                  <p:embed/>
                  <p:pic>
                    <p:nvPicPr>
                      <p:cNvPr id="22" name="Object 21">
                        <a:extLst>
                          <a:ext uri="{FF2B5EF4-FFF2-40B4-BE49-F238E27FC236}">
                            <a16:creationId xmlns:a16="http://schemas.microsoft.com/office/drawing/2014/main" id="{B7CF5104-4CF6-4ADF-83C3-A7B82BD930DB}"/>
                          </a:ext>
                        </a:extLst>
                      </p:cNvPr>
                      <p:cNvPicPr/>
                      <p:nvPr/>
                    </p:nvPicPr>
                    <p:blipFill>
                      <a:blip r:embed="rId7"/>
                      <a:stretch>
                        <a:fillRect/>
                      </a:stretch>
                    </p:blipFill>
                    <p:spPr>
                      <a:xfrm>
                        <a:off x="2944546" y="2868612"/>
                        <a:ext cx="2184400" cy="56038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4420CDE-7E9A-4176-9E2F-692606857E8D}"/>
              </a:ext>
            </a:extLst>
          </p:cNvPr>
          <p:cNvGraphicFramePr>
            <a:graphicFrameLocks noChangeAspect="1"/>
          </p:cNvGraphicFramePr>
          <p:nvPr>
            <p:extLst>
              <p:ext uri="{D42A27DB-BD31-4B8C-83A1-F6EECF244321}">
                <p14:modId xmlns:p14="http://schemas.microsoft.com/office/powerpoint/2010/main" val="3357693967"/>
              </p:ext>
            </p:extLst>
          </p:nvPr>
        </p:nvGraphicFramePr>
        <p:xfrm>
          <a:off x="3703079" y="3521203"/>
          <a:ext cx="1506538" cy="560387"/>
        </p:xfrm>
        <a:graphic>
          <a:graphicData uri="http://schemas.openxmlformats.org/presentationml/2006/ole">
            <mc:AlternateContent xmlns:mc="http://schemas.openxmlformats.org/markup-compatibility/2006">
              <mc:Choice xmlns:v="urn:schemas-microsoft-com:vml" Requires="v">
                <p:oleObj spid="_x0000_s555044" name="Equation" r:id="rId8" imgW="647640" imgH="241200" progId="Equation.DSMT4">
                  <p:embed/>
                </p:oleObj>
              </mc:Choice>
              <mc:Fallback>
                <p:oleObj name="Equation" r:id="rId8" imgW="647640" imgH="241200" progId="Equation.DSMT4">
                  <p:embed/>
                  <p:pic>
                    <p:nvPicPr>
                      <p:cNvPr id="7" name="Object 6">
                        <a:extLst>
                          <a:ext uri="{FF2B5EF4-FFF2-40B4-BE49-F238E27FC236}">
                            <a16:creationId xmlns:a16="http://schemas.microsoft.com/office/drawing/2014/main" id="{FE77A244-E3CC-4040-A95B-C9446B851C11}"/>
                          </a:ext>
                        </a:extLst>
                      </p:cNvPr>
                      <p:cNvPicPr/>
                      <p:nvPr/>
                    </p:nvPicPr>
                    <p:blipFill>
                      <a:blip r:embed="rId9"/>
                      <a:stretch>
                        <a:fillRect/>
                      </a:stretch>
                    </p:blipFill>
                    <p:spPr>
                      <a:xfrm>
                        <a:off x="3703079" y="3521203"/>
                        <a:ext cx="1506538" cy="5603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E3FBD1E-7183-4B5A-BFC5-426054AB3CEF}"/>
              </a:ext>
            </a:extLst>
          </p:cNvPr>
          <p:cNvGraphicFramePr>
            <a:graphicFrameLocks noChangeAspect="1"/>
          </p:cNvGraphicFramePr>
          <p:nvPr>
            <p:extLst>
              <p:ext uri="{D42A27DB-BD31-4B8C-83A1-F6EECF244321}">
                <p14:modId xmlns:p14="http://schemas.microsoft.com/office/powerpoint/2010/main" val="2523134137"/>
              </p:ext>
            </p:extLst>
          </p:nvPr>
        </p:nvGraphicFramePr>
        <p:xfrm>
          <a:off x="3722688" y="4173538"/>
          <a:ext cx="1477962" cy="560387"/>
        </p:xfrm>
        <a:graphic>
          <a:graphicData uri="http://schemas.openxmlformats.org/presentationml/2006/ole">
            <mc:AlternateContent xmlns:mc="http://schemas.openxmlformats.org/markup-compatibility/2006">
              <mc:Choice xmlns:v="urn:schemas-microsoft-com:vml" Requires="v">
                <p:oleObj spid="_x0000_s555045" name="Equation" r:id="rId10" imgW="634680" imgH="241200" progId="Equation.DSMT4">
                  <p:embed/>
                </p:oleObj>
              </mc:Choice>
              <mc:Fallback>
                <p:oleObj name="Equation" r:id="rId10" imgW="634680" imgH="241200" progId="Equation.DSMT4">
                  <p:embed/>
                  <p:pic>
                    <p:nvPicPr>
                      <p:cNvPr id="8" name="Object 7">
                        <a:extLst>
                          <a:ext uri="{FF2B5EF4-FFF2-40B4-BE49-F238E27FC236}">
                            <a16:creationId xmlns:a16="http://schemas.microsoft.com/office/drawing/2014/main" id="{34420CDE-7E9A-4176-9E2F-692606857E8D}"/>
                          </a:ext>
                        </a:extLst>
                      </p:cNvPr>
                      <p:cNvPicPr/>
                      <p:nvPr/>
                    </p:nvPicPr>
                    <p:blipFill>
                      <a:blip r:embed="rId11"/>
                      <a:stretch>
                        <a:fillRect/>
                      </a:stretch>
                    </p:blipFill>
                    <p:spPr>
                      <a:xfrm>
                        <a:off x="3722688" y="4173538"/>
                        <a:ext cx="1477962" cy="5603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28CF5B1-E220-4DE3-AAB6-08FAF4023CCE}"/>
              </a:ext>
            </a:extLst>
          </p:cNvPr>
          <p:cNvGraphicFramePr>
            <a:graphicFrameLocks noChangeAspect="1"/>
          </p:cNvGraphicFramePr>
          <p:nvPr>
            <p:extLst>
              <p:ext uri="{D42A27DB-BD31-4B8C-83A1-F6EECF244321}">
                <p14:modId xmlns:p14="http://schemas.microsoft.com/office/powerpoint/2010/main" val="1091185267"/>
              </p:ext>
            </p:extLst>
          </p:nvPr>
        </p:nvGraphicFramePr>
        <p:xfrm>
          <a:off x="3683000" y="4826000"/>
          <a:ext cx="1595438" cy="560388"/>
        </p:xfrm>
        <a:graphic>
          <a:graphicData uri="http://schemas.openxmlformats.org/presentationml/2006/ole">
            <mc:AlternateContent xmlns:mc="http://schemas.openxmlformats.org/markup-compatibility/2006">
              <mc:Choice xmlns:v="urn:schemas-microsoft-com:vml" Requires="v">
                <p:oleObj spid="_x0000_s555046" name="Equation" r:id="rId12" imgW="685800" imgH="241200" progId="Equation.DSMT4">
                  <p:embed/>
                </p:oleObj>
              </mc:Choice>
              <mc:Fallback>
                <p:oleObj name="Equation" r:id="rId12" imgW="685800" imgH="241200" progId="Equation.DSMT4">
                  <p:embed/>
                  <p:pic>
                    <p:nvPicPr>
                      <p:cNvPr id="9" name="Object 8">
                        <a:extLst>
                          <a:ext uri="{FF2B5EF4-FFF2-40B4-BE49-F238E27FC236}">
                            <a16:creationId xmlns:a16="http://schemas.microsoft.com/office/drawing/2014/main" id="{9E3FBD1E-7183-4B5A-BFC5-426054AB3CEF}"/>
                          </a:ext>
                        </a:extLst>
                      </p:cNvPr>
                      <p:cNvPicPr/>
                      <p:nvPr/>
                    </p:nvPicPr>
                    <p:blipFill>
                      <a:blip r:embed="rId13"/>
                      <a:stretch>
                        <a:fillRect/>
                      </a:stretch>
                    </p:blipFill>
                    <p:spPr>
                      <a:xfrm>
                        <a:off x="3683000" y="4826000"/>
                        <a:ext cx="1595438" cy="56038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2962E68-FB5E-4155-B8BE-AC77639A9B08}"/>
              </a:ext>
            </a:extLst>
          </p:cNvPr>
          <p:cNvGraphicFramePr>
            <a:graphicFrameLocks noChangeAspect="1"/>
          </p:cNvGraphicFramePr>
          <p:nvPr>
            <p:extLst>
              <p:ext uri="{D42A27DB-BD31-4B8C-83A1-F6EECF244321}">
                <p14:modId xmlns:p14="http://schemas.microsoft.com/office/powerpoint/2010/main" val="3901734382"/>
              </p:ext>
            </p:extLst>
          </p:nvPr>
        </p:nvGraphicFramePr>
        <p:xfrm>
          <a:off x="3697974" y="5478463"/>
          <a:ext cx="1092200" cy="647700"/>
        </p:xfrm>
        <a:graphic>
          <a:graphicData uri="http://schemas.openxmlformats.org/presentationml/2006/ole">
            <mc:AlternateContent xmlns:mc="http://schemas.openxmlformats.org/markup-compatibility/2006">
              <mc:Choice xmlns:v="urn:schemas-microsoft-com:vml" Requires="v">
                <p:oleObj spid="_x0000_s555047" name="Equation" r:id="rId14" imgW="469800" imgH="279360" progId="Equation.DSMT4">
                  <p:embed/>
                </p:oleObj>
              </mc:Choice>
              <mc:Fallback>
                <p:oleObj name="Equation" r:id="rId14" imgW="469800" imgH="279360" progId="Equation.DSMT4">
                  <p:embed/>
                  <p:pic>
                    <p:nvPicPr>
                      <p:cNvPr id="10" name="Object 9">
                        <a:extLst>
                          <a:ext uri="{FF2B5EF4-FFF2-40B4-BE49-F238E27FC236}">
                            <a16:creationId xmlns:a16="http://schemas.microsoft.com/office/drawing/2014/main" id="{F28CF5B1-E220-4DE3-AAB6-08FAF4023CCE}"/>
                          </a:ext>
                        </a:extLst>
                      </p:cNvPr>
                      <p:cNvPicPr/>
                      <p:nvPr/>
                    </p:nvPicPr>
                    <p:blipFill>
                      <a:blip r:embed="rId15"/>
                      <a:stretch>
                        <a:fillRect/>
                      </a:stretch>
                    </p:blipFill>
                    <p:spPr>
                      <a:xfrm>
                        <a:off x="3697974" y="5478463"/>
                        <a:ext cx="1092200" cy="64770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D1C08882-82DC-4FE9-84BC-4A350C0DC1D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14680190"/>
      </p:ext>
    </p:extLst>
  </p:cSld>
  <p:clrMapOvr>
    <a:masterClrMapping/>
  </p:clrMapOvr>
  <mc:AlternateContent xmlns:mc="http://schemas.openxmlformats.org/markup-compatibility/2006" xmlns:p14="http://schemas.microsoft.com/office/powerpoint/2010/main">
    <mc:Choice Requires="p14">
      <p:transition spd="slow" p14:dur="2000" advTm="100590"/>
    </mc:Choice>
    <mc:Fallback xmlns="">
      <p:transition spd="slow" advTm="10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Consequences</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r>
              <a:rPr lang="en-US" dirty="0"/>
              <a:t>Note that this is not true in general:</a:t>
            </a:r>
          </a:p>
          <a:p>
            <a:pPr lvl="1"/>
            <a:r>
              <a:rPr lang="en-US" dirty="0"/>
              <a:t>For example, </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9" name="Object 8">
            <a:extLst>
              <a:ext uri="{FF2B5EF4-FFF2-40B4-BE49-F238E27FC236}">
                <a16:creationId xmlns:a16="http://schemas.microsoft.com/office/drawing/2014/main" id="{48230705-92A5-4D8A-9813-5FD58E538821}"/>
              </a:ext>
            </a:extLst>
          </p:cNvPr>
          <p:cNvGraphicFramePr>
            <a:graphicFrameLocks noChangeAspect="1"/>
          </p:cNvGraphicFramePr>
          <p:nvPr/>
        </p:nvGraphicFramePr>
        <p:xfrm>
          <a:off x="3348920" y="2205214"/>
          <a:ext cx="1593850" cy="914400"/>
        </p:xfrm>
        <a:graphic>
          <a:graphicData uri="http://schemas.openxmlformats.org/presentationml/2006/ole">
            <mc:AlternateContent xmlns:mc="http://schemas.openxmlformats.org/markup-compatibility/2006">
              <mc:Choice xmlns:v="urn:schemas-microsoft-com:vml" Requires="v">
                <p:oleObj spid="_x0000_s556057" name="Equation" r:id="rId6" imgW="685800" imgH="393480" progId="Equation.DSMT4">
                  <p:embed/>
                </p:oleObj>
              </mc:Choice>
              <mc:Fallback>
                <p:oleObj name="Equation" r:id="rId6" imgW="685800" imgH="393480" progId="Equation.DSMT4">
                  <p:embed/>
                  <p:pic>
                    <p:nvPicPr>
                      <p:cNvPr id="9" name="Object 8">
                        <a:extLst>
                          <a:ext uri="{FF2B5EF4-FFF2-40B4-BE49-F238E27FC236}">
                            <a16:creationId xmlns:a16="http://schemas.microsoft.com/office/drawing/2014/main" id="{48230705-92A5-4D8A-9813-5FD58E538821}"/>
                          </a:ext>
                        </a:extLst>
                      </p:cNvPr>
                      <p:cNvPicPr/>
                      <p:nvPr/>
                    </p:nvPicPr>
                    <p:blipFill>
                      <a:blip r:embed="rId7"/>
                      <a:stretch>
                        <a:fillRect/>
                      </a:stretch>
                    </p:blipFill>
                    <p:spPr>
                      <a:xfrm>
                        <a:off x="3348920" y="2205214"/>
                        <a:ext cx="1593850" cy="9144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CCBC9D0-9E93-4026-9FFA-09EB7896FBBD}"/>
              </a:ext>
            </a:extLst>
          </p:cNvPr>
          <p:cNvGraphicFramePr>
            <a:graphicFrameLocks noChangeAspect="1"/>
          </p:cNvGraphicFramePr>
          <p:nvPr>
            <p:extLst>
              <p:ext uri="{D42A27DB-BD31-4B8C-83A1-F6EECF244321}">
                <p14:modId xmlns:p14="http://schemas.microsoft.com/office/powerpoint/2010/main" val="3260921665"/>
              </p:ext>
            </p:extLst>
          </p:nvPr>
        </p:nvGraphicFramePr>
        <p:xfrm>
          <a:off x="3117850" y="3122613"/>
          <a:ext cx="2243138" cy="914400"/>
        </p:xfrm>
        <a:graphic>
          <a:graphicData uri="http://schemas.openxmlformats.org/presentationml/2006/ole">
            <mc:AlternateContent xmlns:mc="http://schemas.openxmlformats.org/markup-compatibility/2006">
              <mc:Choice xmlns:v="urn:schemas-microsoft-com:vml" Requires="v">
                <p:oleObj spid="_x0000_s556058" name="Equation" r:id="rId8" imgW="965160" imgH="393480" progId="Equation.DSMT4">
                  <p:embed/>
                </p:oleObj>
              </mc:Choice>
              <mc:Fallback>
                <p:oleObj name="Equation" r:id="rId8" imgW="965160" imgH="393480" progId="Equation.DSMT4">
                  <p:embed/>
                  <p:pic>
                    <p:nvPicPr>
                      <p:cNvPr id="10" name="Object 9">
                        <a:extLst>
                          <a:ext uri="{FF2B5EF4-FFF2-40B4-BE49-F238E27FC236}">
                            <a16:creationId xmlns:a16="http://schemas.microsoft.com/office/drawing/2014/main" id="{4CCBC9D0-9E93-4026-9FFA-09EB7896FBBD}"/>
                          </a:ext>
                        </a:extLst>
                      </p:cNvPr>
                      <p:cNvPicPr/>
                      <p:nvPr/>
                    </p:nvPicPr>
                    <p:blipFill>
                      <a:blip r:embed="rId9"/>
                      <a:stretch>
                        <a:fillRect/>
                      </a:stretch>
                    </p:blipFill>
                    <p:spPr>
                      <a:xfrm>
                        <a:off x="3117850" y="3122613"/>
                        <a:ext cx="2243138" cy="9144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8E676FF-C3FD-467E-ABAE-E28B936371A2}"/>
              </a:ext>
            </a:extLst>
          </p:cNvPr>
          <p:cNvGraphicFramePr>
            <a:graphicFrameLocks noChangeAspect="1"/>
          </p:cNvGraphicFramePr>
          <p:nvPr>
            <p:extLst>
              <p:ext uri="{D42A27DB-BD31-4B8C-83A1-F6EECF244321}">
                <p14:modId xmlns:p14="http://schemas.microsoft.com/office/powerpoint/2010/main" val="2387827710"/>
              </p:ext>
            </p:extLst>
          </p:nvPr>
        </p:nvGraphicFramePr>
        <p:xfrm>
          <a:off x="3103563" y="4219575"/>
          <a:ext cx="2271712" cy="914400"/>
        </p:xfrm>
        <a:graphic>
          <a:graphicData uri="http://schemas.openxmlformats.org/presentationml/2006/ole">
            <mc:AlternateContent xmlns:mc="http://schemas.openxmlformats.org/markup-compatibility/2006">
              <mc:Choice xmlns:v="urn:schemas-microsoft-com:vml" Requires="v">
                <p:oleObj spid="_x0000_s556059" name="Equation" r:id="rId10" imgW="977760" imgH="393480" progId="Equation.DSMT4">
                  <p:embed/>
                </p:oleObj>
              </mc:Choice>
              <mc:Fallback>
                <p:oleObj name="Equation" r:id="rId10" imgW="977760" imgH="393480" progId="Equation.DSMT4">
                  <p:embed/>
                  <p:pic>
                    <p:nvPicPr>
                      <p:cNvPr id="10" name="Object 9">
                        <a:extLst>
                          <a:ext uri="{FF2B5EF4-FFF2-40B4-BE49-F238E27FC236}">
                            <a16:creationId xmlns:a16="http://schemas.microsoft.com/office/drawing/2014/main" id="{4CCBC9D0-9E93-4026-9FFA-09EB7896FBBD}"/>
                          </a:ext>
                        </a:extLst>
                      </p:cNvPr>
                      <p:cNvPicPr/>
                      <p:nvPr/>
                    </p:nvPicPr>
                    <p:blipFill>
                      <a:blip r:embed="rId11"/>
                      <a:stretch>
                        <a:fillRect/>
                      </a:stretch>
                    </p:blipFill>
                    <p:spPr>
                      <a:xfrm>
                        <a:off x="3103563" y="4219575"/>
                        <a:ext cx="2271712" cy="9144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899D50D-F5E6-42EA-96BD-BAAB9C960B87}"/>
              </a:ext>
            </a:extLst>
          </p:cNvPr>
          <p:cNvGraphicFramePr>
            <a:graphicFrameLocks noChangeAspect="1"/>
          </p:cNvGraphicFramePr>
          <p:nvPr>
            <p:extLst>
              <p:ext uri="{D42A27DB-BD31-4B8C-83A1-F6EECF244321}">
                <p14:modId xmlns:p14="http://schemas.microsoft.com/office/powerpoint/2010/main" val="1856303538"/>
              </p:ext>
            </p:extLst>
          </p:nvPr>
        </p:nvGraphicFramePr>
        <p:xfrm>
          <a:off x="6116528" y="3093244"/>
          <a:ext cx="1681162" cy="973137"/>
        </p:xfrm>
        <a:graphic>
          <a:graphicData uri="http://schemas.openxmlformats.org/presentationml/2006/ole">
            <mc:AlternateContent xmlns:mc="http://schemas.openxmlformats.org/markup-compatibility/2006">
              <mc:Choice xmlns:v="urn:schemas-microsoft-com:vml" Requires="v">
                <p:oleObj spid="_x0000_s556060" name="Equation" r:id="rId12" imgW="723600" imgH="419040" progId="Equation.DSMT4">
                  <p:embed/>
                </p:oleObj>
              </mc:Choice>
              <mc:Fallback>
                <p:oleObj name="Equation" r:id="rId12" imgW="723600" imgH="419040" progId="Equation.DSMT4">
                  <p:embed/>
                  <p:pic>
                    <p:nvPicPr>
                      <p:cNvPr id="10" name="Object 9">
                        <a:extLst>
                          <a:ext uri="{FF2B5EF4-FFF2-40B4-BE49-F238E27FC236}">
                            <a16:creationId xmlns:a16="http://schemas.microsoft.com/office/drawing/2014/main" id="{4CCBC9D0-9E93-4026-9FFA-09EB7896FBBD}"/>
                          </a:ext>
                        </a:extLst>
                      </p:cNvPr>
                      <p:cNvPicPr/>
                      <p:nvPr/>
                    </p:nvPicPr>
                    <p:blipFill>
                      <a:blip r:embed="rId13"/>
                      <a:stretch>
                        <a:fillRect/>
                      </a:stretch>
                    </p:blipFill>
                    <p:spPr>
                      <a:xfrm>
                        <a:off x="6116528" y="3093244"/>
                        <a:ext cx="1681162" cy="9731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834DA78-2DE4-4707-91BC-7B076A3B19AF}"/>
              </a:ext>
            </a:extLst>
          </p:cNvPr>
          <p:cNvGraphicFramePr>
            <a:graphicFrameLocks noChangeAspect="1"/>
          </p:cNvGraphicFramePr>
          <p:nvPr>
            <p:extLst>
              <p:ext uri="{D42A27DB-BD31-4B8C-83A1-F6EECF244321}">
                <p14:modId xmlns:p14="http://schemas.microsoft.com/office/powerpoint/2010/main" val="392200436"/>
              </p:ext>
            </p:extLst>
          </p:nvPr>
        </p:nvGraphicFramePr>
        <p:xfrm>
          <a:off x="6116528" y="4219575"/>
          <a:ext cx="1681162" cy="973137"/>
        </p:xfrm>
        <a:graphic>
          <a:graphicData uri="http://schemas.openxmlformats.org/presentationml/2006/ole">
            <mc:AlternateContent xmlns:mc="http://schemas.openxmlformats.org/markup-compatibility/2006">
              <mc:Choice xmlns:v="urn:schemas-microsoft-com:vml" Requires="v">
                <p:oleObj spid="_x0000_s556061" name="Equation" r:id="rId14" imgW="723600" imgH="419040" progId="Equation.DSMT4">
                  <p:embed/>
                </p:oleObj>
              </mc:Choice>
              <mc:Fallback>
                <p:oleObj name="Equation" r:id="rId14" imgW="723600" imgH="419040" progId="Equation.DSMT4">
                  <p:embed/>
                  <p:pic>
                    <p:nvPicPr>
                      <p:cNvPr id="14" name="Object 13">
                        <a:extLst>
                          <a:ext uri="{FF2B5EF4-FFF2-40B4-BE49-F238E27FC236}">
                            <a16:creationId xmlns:a16="http://schemas.microsoft.com/office/drawing/2014/main" id="{A899D50D-F5E6-42EA-96BD-BAAB9C960B87}"/>
                          </a:ext>
                        </a:extLst>
                      </p:cNvPr>
                      <p:cNvPicPr/>
                      <p:nvPr/>
                    </p:nvPicPr>
                    <p:blipFill>
                      <a:blip r:embed="rId15"/>
                      <a:stretch>
                        <a:fillRect/>
                      </a:stretch>
                    </p:blipFill>
                    <p:spPr>
                      <a:xfrm>
                        <a:off x="6116528" y="4219575"/>
                        <a:ext cx="1681162" cy="97313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E28C23D0-52C0-4343-9CB0-E0DCEE68204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77377031"/>
      </p:ext>
    </p:extLst>
  </p:cSld>
  <p:clrMapOvr>
    <a:masterClrMapping/>
  </p:clrMapOvr>
  <mc:AlternateContent xmlns:mc="http://schemas.openxmlformats.org/markup-compatibility/2006" xmlns:p14="http://schemas.microsoft.com/office/powerpoint/2010/main">
    <mc:Choice Requires="p14">
      <p:transition spd="slow" p14:dur="2000" advTm="70833"/>
    </mc:Choice>
    <mc:Fallback xmlns="">
      <p:transition spd="slow" advTm="7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9B0E-3855-49E0-85D0-97A0D2CDCE1F}"/>
              </a:ext>
            </a:extLst>
          </p:cNvPr>
          <p:cNvSpPr>
            <a:spLocks noGrp="1"/>
          </p:cNvSpPr>
          <p:nvPr>
            <p:ph type="title"/>
          </p:nvPr>
        </p:nvSpPr>
        <p:spPr/>
        <p:txBody>
          <a:bodyPr/>
          <a:lstStyle/>
          <a:p>
            <a:r>
              <a:rPr lang="en-US" dirty="0"/>
              <a:t>Equality of null space and range</a:t>
            </a:r>
          </a:p>
        </p:txBody>
      </p:sp>
      <p:sp>
        <p:nvSpPr>
          <p:cNvPr id="3" name="Content Placeholder 2">
            <a:extLst>
              <a:ext uri="{FF2B5EF4-FFF2-40B4-BE49-F238E27FC236}">
                <a16:creationId xmlns:a16="http://schemas.microsoft.com/office/drawing/2014/main" id="{5ED6BBA9-97ED-435C-BADD-331E66285F63}"/>
              </a:ext>
            </a:extLst>
          </p:cNvPr>
          <p:cNvSpPr>
            <a:spLocks noGrp="1"/>
          </p:cNvSpPr>
          <p:nvPr>
            <p:ph idx="1"/>
          </p:nvPr>
        </p:nvSpPr>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i="1" dirty="0"/>
              <a:t> </a:t>
            </a:r>
            <a:r>
              <a:rPr lang="en-US" dirty="0"/>
              <a:t>is a normal linear operator,</a:t>
            </a:r>
          </a:p>
          <a:p>
            <a:pPr marL="0" indent="0">
              <a:buNone/>
            </a:pPr>
            <a:r>
              <a:rPr lang="en-US" dirty="0"/>
              <a:t>	        then </a:t>
            </a:r>
            <a:r>
              <a:rPr lang="en-US" dirty="0">
                <a:latin typeface="Times New Roman" panose="02020603050405020304" pitchFamily="18" charset="0"/>
              </a:rPr>
              <a:t>null(</a:t>
            </a:r>
            <a:r>
              <a:rPr lang="en-US" i="1" dirty="0">
                <a:latin typeface="Times New Roman" panose="02020603050405020304" pitchFamily="18" charset="0"/>
              </a:rPr>
              <a:t>A</a:t>
            </a:r>
            <a:r>
              <a:rPr lang="en-US" dirty="0">
                <a:latin typeface="Times New Roman" panose="02020603050405020304" pitchFamily="18" charset="0"/>
              </a:rPr>
              <a:t>) = null(</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latin typeface="Times New Roman" panose="02020603050405020304" pitchFamily="18" charset="0"/>
              </a:rPr>
              <a:t>)</a:t>
            </a:r>
            <a:r>
              <a:rPr lang="en-US" dirty="0"/>
              <a:t> and </a:t>
            </a:r>
            <a:r>
              <a:rPr lang="en-US" dirty="0">
                <a:latin typeface="Times New Roman" panose="02020603050405020304" pitchFamily="18" charset="0"/>
              </a:rPr>
              <a:t>range(</a:t>
            </a:r>
            <a:r>
              <a:rPr lang="en-US" i="1" dirty="0">
                <a:latin typeface="Times New Roman" panose="02020603050405020304" pitchFamily="18" charset="0"/>
              </a:rPr>
              <a:t>A</a:t>
            </a:r>
            <a:r>
              <a:rPr lang="en-US" dirty="0">
                <a:latin typeface="Times New Roman" panose="02020603050405020304" pitchFamily="18" charset="0"/>
              </a:rPr>
              <a:t>) = range(</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latin typeface="Times New Roman" panose="02020603050405020304" pitchFamily="18" charset="0"/>
              </a:rPr>
              <a:t>).</a:t>
            </a:r>
          </a:p>
          <a:p>
            <a:pPr marL="0" indent="0">
              <a:buNone/>
            </a:pPr>
            <a:endParaRPr lang="en-US" dirty="0"/>
          </a:p>
          <a:p>
            <a:pPr marL="0" indent="0">
              <a:buNone/>
            </a:pPr>
            <a:r>
              <a:rPr lang="en-US" dirty="0"/>
              <a:t>Proof:</a:t>
            </a:r>
          </a:p>
          <a:p>
            <a:pPr marL="0" indent="0">
              <a:buNone/>
            </a:pPr>
            <a:r>
              <a:rPr lang="en-US" dirty="0"/>
              <a:t>	If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t>, then                      .</a:t>
            </a:r>
          </a:p>
          <a:p>
            <a:pPr marL="0" indent="0">
              <a:buNone/>
            </a:pPr>
            <a:r>
              <a:rPr lang="en-US" dirty="0"/>
              <a:t>	From our last theorem, it follows that                       </a:t>
            </a:r>
          </a:p>
          <a:p>
            <a:pPr marL="0" indent="0">
              <a:buNone/>
            </a:pPr>
            <a:r>
              <a:rPr lang="en-US" dirty="0"/>
              <a:t>	Thus, </a:t>
            </a:r>
            <a:r>
              <a:rPr lang="en-US" i="1" dirty="0">
                <a:latin typeface="Times New Roman" panose="02020603050405020304" pitchFamily="18" charset="0"/>
              </a:rPr>
              <a:t>A</a:t>
            </a:r>
            <a:r>
              <a:rPr lang="en-US" baseline="30000"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t>.</a:t>
            </a:r>
          </a:p>
          <a:p>
            <a:pPr marL="0" indent="0">
              <a:buNone/>
            </a:pPr>
            <a:r>
              <a:rPr lang="en-US" dirty="0"/>
              <a:t>	Therefore, the null spaces are equal.</a:t>
            </a:r>
          </a:p>
        </p:txBody>
      </p:sp>
      <p:sp>
        <p:nvSpPr>
          <p:cNvPr id="4" name="Footer Placeholder 3">
            <a:extLst>
              <a:ext uri="{FF2B5EF4-FFF2-40B4-BE49-F238E27FC236}">
                <a16:creationId xmlns:a16="http://schemas.microsoft.com/office/drawing/2014/main" id="{3D8CD389-32E7-4D3A-A6C6-D12E5FEBDB67}"/>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108B77E0-15C5-4878-8A5D-736BBAE074B8}"/>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a:extLst>
              <a:ext uri="{FF2B5EF4-FFF2-40B4-BE49-F238E27FC236}">
                <a16:creationId xmlns:a16="http://schemas.microsoft.com/office/drawing/2014/main" id="{FE77A244-E3CC-4040-A95B-C9446B851C11}"/>
              </a:ext>
            </a:extLst>
          </p:cNvPr>
          <p:cNvGraphicFramePr>
            <a:graphicFrameLocks noChangeAspect="1"/>
          </p:cNvGraphicFramePr>
          <p:nvPr>
            <p:extLst>
              <p:ext uri="{D42A27DB-BD31-4B8C-83A1-F6EECF244321}">
                <p14:modId xmlns:p14="http://schemas.microsoft.com/office/powerpoint/2010/main" val="3245015466"/>
              </p:ext>
            </p:extLst>
          </p:nvPr>
        </p:nvGraphicFramePr>
        <p:xfrm>
          <a:off x="3283627" y="3612356"/>
          <a:ext cx="1239838" cy="501650"/>
        </p:xfrm>
        <a:graphic>
          <a:graphicData uri="http://schemas.openxmlformats.org/presentationml/2006/ole">
            <mc:AlternateContent xmlns:mc="http://schemas.openxmlformats.org/markup-compatibility/2006">
              <mc:Choice xmlns:v="urn:schemas-microsoft-com:vml" Requires="v">
                <p:oleObj spid="_x0000_s557076" name="Equation" r:id="rId6" imgW="533160" imgH="215640" progId="Equation.DSMT4">
                  <p:embed/>
                </p:oleObj>
              </mc:Choice>
              <mc:Fallback>
                <p:oleObj name="Equation" r:id="rId6" imgW="533160" imgH="215640" progId="Equation.DSMT4">
                  <p:embed/>
                  <p:pic>
                    <p:nvPicPr>
                      <p:cNvPr id="7" name="Object 6">
                        <a:extLst>
                          <a:ext uri="{FF2B5EF4-FFF2-40B4-BE49-F238E27FC236}">
                            <a16:creationId xmlns:a16="http://schemas.microsoft.com/office/drawing/2014/main" id="{FE77A244-E3CC-4040-A95B-C9446B851C11}"/>
                          </a:ext>
                        </a:extLst>
                      </p:cNvPr>
                      <p:cNvPicPr/>
                      <p:nvPr/>
                    </p:nvPicPr>
                    <p:blipFill>
                      <a:blip r:embed="rId7"/>
                      <a:stretch>
                        <a:fillRect/>
                      </a:stretch>
                    </p:blipFill>
                    <p:spPr>
                      <a:xfrm>
                        <a:off x="3283627" y="3612356"/>
                        <a:ext cx="1239838" cy="5016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91CC930-9E62-459E-8A32-CFA4B989F64B}"/>
              </a:ext>
            </a:extLst>
          </p:cNvPr>
          <p:cNvGraphicFramePr>
            <a:graphicFrameLocks noChangeAspect="1"/>
          </p:cNvGraphicFramePr>
          <p:nvPr>
            <p:extLst>
              <p:ext uri="{D42A27DB-BD31-4B8C-83A1-F6EECF244321}">
                <p14:modId xmlns:p14="http://schemas.microsoft.com/office/powerpoint/2010/main" val="1586091470"/>
              </p:ext>
            </p:extLst>
          </p:nvPr>
        </p:nvGraphicFramePr>
        <p:xfrm>
          <a:off x="6016625" y="3956050"/>
          <a:ext cx="1327150" cy="588963"/>
        </p:xfrm>
        <a:graphic>
          <a:graphicData uri="http://schemas.openxmlformats.org/presentationml/2006/ole">
            <mc:AlternateContent xmlns:mc="http://schemas.openxmlformats.org/markup-compatibility/2006">
              <mc:Choice xmlns:v="urn:schemas-microsoft-com:vml" Requires="v">
                <p:oleObj spid="_x0000_s557077" name="Equation" r:id="rId8" imgW="571320" imgH="253800" progId="Equation.DSMT4">
                  <p:embed/>
                </p:oleObj>
              </mc:Choice>
              <mc:Fallback>
                <p:oleObj name="Equation" r:id="rId8" imgW="571320" imgH="253800" progId="Equation.DSMT4">
                  <p:embed/>
                  <p:pic>
                    <p:nvPicPr>
                      <p:cNvPr id="7" name="Object 6">
                        <a:extLst>
                          <a:ext uri="{FF2B5EF4-FFF2-40B4-BE49-F238E27FC236}">
                            <a16:creationId xmlns:a16="http://schemas.microsoft.com/office/drawing/2014/main" id="{FE77A244-E3CC-4040-A95B-C9446B851C11}"/>
                          </a:ext>
                        </a:extLst>
                      </p:cNvPr>
                      <p:cNvPicPr/>
                      <p:nvPr/>
                    </p:nvPicPr>
                    <p:blipFill>
                      <a:blip r:embed="rId9"/>
                      <a:stretch>
                        <a:fillRect/>
                      </a:stretch>
                    </p:blipFill>
                    <p:spPr>
                      <a:xfrm>
                        <a:off x="6016625" y="3956050"/>
                        <a:ext cx="1327150" cy="588963"/>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1182F0AC-2B1A-467A-803E-C865B0483E0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7362560"/>
      </p:ext>
    </p:extLst>
  </p:cSld>
  <p:clrMapOvr>
    <a:masterClrMapping/>
  </p:clrMapOvr>
  <mc:AlternateContent xmlns:mc="http://schemas.openxmlformats.org/markup-compatibility/2006" xmlns:p14="http://schemas.microsoft.com/office/powerpoint/2010/main">
    <mc:Choice Requires="p14">
      <p:transition spd="slow" p14:dur="2000" advTm="101659"/>
    </mc:Choice>
    <mc:Fallback xmlns="">
      <p:transition spd="slow" advTm="10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9"/>
</p:tagLst>
</file>

<file path=ppt/tags/tag10.xml><?xml version="1.0" encoding="utf-8"?>
<p:tagLst xmlns:a="http://schemas.openxmlformats.org/drawingml/2006/main" xmlns:r="http://schemas.openxmlformats.org/officeDocument/2006/relationships" xmlns:p="http://schemas.openxmlformats.org/presentationml/2006/main">
  <p:tag name="TIMING" val="|19.9|17|5.2|17.3|5.1|8.8|11.3"/>
</p:tagLst>
</file>

<file path=ppt/tags/tag11.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1.5|16"/>
</p:tagLst>
</file>

<file path=ppt/tags/tag3.xml><?xml version="1.0" encoding="utf-8"?>
<p:tagLst xmlns:a="http://schemas.openxmlformats.org/drawingml/2006/main" xmlns:r="http://schemas.openxmlformats.org/officeDocument/2006/relationships" xmlns:p="http://schemas.openxmlformats.org/presentationml/2006/main">
  <p:tag name="TIMING" val="|12.2|24.2|5.8|14.4"/>
</p:tagLst>
</file>

<file path=ppt/tags/tag4.xml><?xml version="1.0" encoding="utf-8"?>
<p:tagLst xmlns:a="http://schemas.openxmlformats.org/drawingml/2006/main" xmlns:r="http://schemas.openxmlformats.org/officeDocument/2006/relationships" xmlns:p="http://schemas.openxmlformats.org/presentationml/2006/main">
  <p:tag name="TIMING" val="|2.4|8.3|15.9|7.5|10.6"/>
</p:tagLst>
</file>

<file path=ppt/tags/tag5.xml><?xml version="1.0" encoding="utf-8"?>
<p:tagLst xmlns:a="http://schemas.openxmlformats.org/drawingml/2006/main" xmlns:r="http://schemas.openxmlformats.org/officeDocument/2006/relationships" xmlns:p="http://schemas.openxmlformats.org/presentationml/2006/main">
  <p:tag name="TIMING" val="|18.9|19.2|15.8|16|10.2|9.3"/>
</p:tagLst>
</file>

<file path=ppt/tags/tag6.xml><?xml version="1.0" encoding="utf-8"?>
<p:tagLst xmlns:a="http://schemas.openxmlformats.org/drawingml/2006/main" xmlns:r="http://schemas.openxmlformats.org/officeDocument/2006/relationships" xmlns:p="http://schemas.openxmlformats.org/presentationml/2006/main">
  <p:tag name="TIMING" val="|13.4|11.9|6.3|12.3"/>
</p:tagLst>
</file>

<file path=ppt/tags/tag7.xml><?xml version="1.0" encoding="utf-8"?>
<p:tagLst xmlns:a="http://schemas.openxmlformats.org/drawingml/2006/main" xmlns:r="http://schemas.openxmlformats.org/officeDocument/2006/relationships" xmlns:p="http://schemas.openxmlformats.org/presentationml/2006/main">
  <p:tag name="TIMING" val="|34.9|1.5|10.3|16.4|33.8"/>
</p:tagLst>
</file>

<file path=ppt/tags/tag8.xml><?xml version="1.0" encoding="utf-8"?>
<p:tagLst xmlns:a="http://schemas.openxmlformats.org/drawingml/2006/main" xmlns:r="http://schemas.openxmlformats.org/officeDocument/2006/relationships" xmlns:p="http://schemas.openxmlformats.org/presentationml/2006/main">
  <p:tag name="TIMING" val="|5.3|13|22.8|84|11.1|14.4"/>
</p:tagLst>
</file>

<file path=ppt/tags/tag9.xml><?xml version="1.0" encoding="utf-8"?>
<p:tagLst xmlns:a="http://schemas.openxmlformats.org/drawingml/2006/main" xmlns:r="http://schemas.openxmlformats.org/officeDocument/2006/relationships" xmlns:p="http://schemas.openxmlformats.org/presentationml/2006/main">
  <p:tag name="TIMING" val="|4.9|16.8|8.5|23.1|3.9|13.6|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51942</TotalTime>
  <Words>866</Words>
  <Application>Microsoft Office PowerPoint</Application>
  <PresentationFormat>On-screen Show (4:3)</PresentationFormat>
  <Paragraphs>126</Paragraphs>
  <Slides>17</Slides>
  <Notes>0</Notes>
  <HiddenSlides>0</HiddenSlides>
  <MMClips>17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Arial</vt:lpstr>
      <vt:lpstr>Bookman Old Style</vt:lpstr>
      <vt:lpstr>Calibri</vt:lpstr>
      <vt:lpstr>Cambria</vt:lpstr>
      <vt:lpstr>Consolas</vt:lpstr>
      <vt:lpstr>Constantia</vt:lpstr>
      <vt:lpstr>Edwardian Script ITC</vt:lpstr>
      <vt:lpstr>Georgia</vt:lpstr>
      <vt:lpstr>Times New Roman</vt:lpstr>
      <vt:lpstr>Office Theme</vt:lpstr>
      <vt:lpstr>Equation</vt:lpstr>
      <vt:lpstr>11.7 Normal operators</vt:lpstr>
      <vt:lpstr>Introduction</vt:lpstr>
      <vt:lpstr>Definition</vt:lpstr>
      <vt:lpstr>Non-examples</vt:lpstr>
      <vt:lpstr>Examples of normal operators</vt:lpstr>
      <vt:lpstr>Examples of normal operators</vt:lpstr>
      <vt:lpstr>Consequences</vt:lpstr>
      <vt:lpstr>Consequences</vt:lpstr>
      <vt:lpstr>Equality of null space and range</vt:lpstr>
      <vt:lpstr>Equality of null space and range</vt:lpstr>
      <vt:lpstr>Equality of null space and range</vt:lpstr>
      <vt:lpstr>Equality of null space and range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1194</cp:revision>
  <dcterms:created xsi:type="dcterms:W3CDTF">2020-04-30T19:27:29Z</dcterms:created>
  <dcterms:modified xsi:type="dcterms:W3CDTF">2020-11-26T03:12:32Z</dcterms:modified>
</cp:coreProperties>
</file>